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1"/>
  </p:notesMasterIdLst>
  <p:sldIdLst>
    <p:sldId id="867" r:id="rId2"/>
    <p:sldId id="1071" r:id="rId3"/>
    <p:sldId id="1472" r:id="rId4"/>
    <p:sldId id="1334" r:id="rId5"/>
    <p:sldId id="1340" r:id="rId6"/>
    <p:sldId id="1345" r:id="rId7"/>
    <p:sldId id="1346" r:id="rId8"/>
    <p:sldId id="1341" r:id="rId9"/>
    <p:sldId id="1342" r:id="rId10"/>
    <p:sldId id="1343" r:id="rId11"/>
    <p:sldId id="1344" r:id="rId12"/>
    <p:sldId id="1348" r:id="rId13"/>
    <p:sldId id="1475" r:id="rId14"/>
    <p:sldId id="1349" r:id="rId15"/>
    <p:sldId id="1477" r:id="rId16"/>
    <p:sldId id="1476" r:id="rId17"/>
    <p:sldId id="1202" r:id="rId18"/>
    <p:sldId id="1478" r:id="rId19"/>
    <p:sldId id="1350" r:id="rId20"/>
    <p:sldId id="1351" r:id="rId21"/>
    <p:sldId id="1352" r:id="rId22"/>
    <p:sldId id="1353" r:id="rId23"/>
    <p:sldId id="1354" r:id="rId24"/>
    <p:sldId id="1230" r:id="rId25"/>
    <p:sldId id="1355" r:id="rId26"/>
    <p:sldId id="1356" r:id="rId27"/>
    <p:sldId id="1357" r:id="rId28"/>
    <p:sldId id="1232" r:id="rId29"/>
    <p:sldId id="1081" r:id="rId30"/>
    <p:sldId id="1358" r:id="rId31"/>
    <p:sldId id="1359" r:id="rId32"/>
    <p:sldId id="1383" r:id="rId33"/>
    <p:sldId id="1361" r:id="rId34"/>
    <p:sldId id="1362" r:id="rId35"/>
    <p:sldId id="1363" r:id="rId36"/>
    <p:sldId id="1364" r:id="rId37"/>
    <p:sldId id="1365" r:id="rId38"/>
    <p:sldId id="1366" r:id="rId39"/>
    <p:sldId id="1368" r:id="rId40"/>
    <p:sldId id="1369" r:id="rId41"/>
    <p:sldId id="1231" r:id="rId42"/>
    <p:sldId id="1372" r:id="rId43"/>
    <p:sldId id="1373" r:id="rId44"/>
    <p:sldId id="1380" r:id="rId45"/>
    <p:sldId id="1234" r:id="rId46"/>
    <p:sldId id="1235" r:id="rId47"/>
    <p:sldId id="1381" r:id="rId48"/>
    <p:sldId id="1384" r:id="rId49"/>
    <p:sldId id="1375" r:id="rId50"/>
    <p:sldId id="1480" r:id="rId51"/>
    <p:sldId id="1483" r:id="rId52"/>
    <p:sldId id="1461" r:id="rId53"/>
    <p:sldId id="1484" r:id="rId54"/>
    <p:sldId id="1485" r:id="rId55"/>
    <p:sldId id="1486" r:id="rId56"/>
    <p:sldId id="1390" r:id="rId57"/>
    <p:sldId id="1392" r:id="rId58"/>
    <p:sldId id="1446" r:id="rId59"/>
    <p:sldId id="1448" r:id="rId60"/>
    <p:sldId id="1487" r:id="rId61"/>
    <p:sldId id="1489" r:id="rId62"/>
    <p:sldId id="1492" r:id="rId63"/>
    <p:sldId id="1495" r:id="rId64"/>
    <p:sldId id="1499" r:id="rId65"/>
    <p:sldId id="1502" r:id="rId66"/>
    <p:sldId id="1377" r:id="rId67"/>
    <p:sldId id="1505" r:id="rId68"/>
    <p:sldId id="1449" r:id="rId69"/>
    <p:sldId id="1451" r:id="rId70"/>
    <p:sldId id="1450" r:id="rId71"/>
    <p:sldId id="1452" r:id="rId72"/>
    <p:sldId id="1507" r:id="rId73"/>
    <p:sldId id="1508" r:id="rId74"/>
    <p:sldId id="1455" r:id="rId75"/>
    <p:sldId id="1510" r:id="rId76"/>
    <p:sldId id="1382" r:id="rId77"/>
    <p:sldId id="1399" r:id="rId78"/>
    <p:sldId id="1401" r:id="rId79"/>
    <p:sldId id="1402" r:id="rId80"/>
    <p:sldId id="1403" r:id="rId81"/>
    <p:sldId id="1410" r:id="rId82"/>
    <p:sldId id="1463" r:id="rId83"/>
    <p:sldId id="1409" r:id="rId84"/>
    <p:sldId id="1408" r:id="rId85"/>
    <p:sldId id="1465" r:id="rId86"/>
    <p:sldId id="1511" r:id="rId87"/>
    <p:sldId id="1468" r:id="rId88"/>
    <p:sldId id="1407" r:id="rId89"/>
    <p:sldId id="1516" r:id="rId90"/>
    <p:sldId id="1376" r:id="rId91"/>
    <p:sldId id="1519" r:id="rId92"/>
    <p:sldId id="1415" r:id="rId93"/>
    <p:sldId id="1416" r:id="rId94"/>
    <p:sldId id="1417" r:id="rId95"/>
    <p:sldId id="1419" r:id="rId96"/>
    <p:sldId id="1420" r:id="rId97"/>
    <p:sldId id="1421" r:id="rId98"/>
    <p:sldId id="1430" r:id="rId99"/>
    <p:sldId id="1431" r:id="rId100"/>
    <p:sldId id="1522" r:id="rId101"/>
    <p:sldId id="1525" r:id="rId102"/>
    <p:sldId id="1422" r:id="rId103"/>
    <p:sldId id="1423" r:id="rId104"/>
    <p:sldId id="1469" r:id="rId105"/>
    <p:sldId id="1471" r:id="rId106"/>
    <p:sldId id="1470" r:id="rId107"/>
    <p:sldId id="1424" r:id="rId108"/>
    <p:sldId id="1425" r:id="rId109"/>
    <p:sldId id="1426" r:id="rId110"/>
    <p:sldId id="1427" r:id="rId111"/>
    <p:sldId id="1527" r:id="rId112"/>
    <p:sldId id="1529" r:id="rId113"/>
    <p:sldId id="1530" r:id="rId114"/>
    <p:sldId id="1379" r:id="rId115"/>
    <p:sldId id="1531" r:id="rId116"/>
    <p:sldId id="1436" r:id="rId117"/>
    <p:sldId id="1533" r:id="rId118"/>
    <p:sldId id="1438" r:id="rId119"/>
    <p:sldId id="1439" r:id="rId120"/>
    <p:sldId id="1440" r:id="rId121"/>
    <p:sldId id="1535" r:id="rId122"/>
    <p:sldId id="1537" r:id="rId123"/>
    <p:sldId id="1444" r:id="rId124"/>
    <p:sldId id="1434" r:id="rId125"/>
    <p:sldId id="1538" r:id="rId126"/>
    <p:sldId id="1249" r:id="rId127"/>
    <p:sldId id="1541" r:id="rId128"/>
    <p:sldId id="1252" r:id="rId129"/>
    <p:sldId id="1543" r:id="rId130"/>
  </p:sldIdLst>
  <p:sldSz cx="9144000" cy="6858000" type="screen4x3"/>
  <p:notesSz cx="6858000" cy="9144000"/>
  <p:custDataLst>
    <p:tags r:id="rId132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5" userDrawn="1">
          <p15:clr>
            <a:srgbClr val="A4A3A4"/>
          </p15:clr>
        </p15:guide>
        <p15:guide id="3" orient="horz" pos="527" userDrawn="1">
          <p15:clr>
            <a:srgbClr val="A4A3A4"/>
          </p15:clr>
        </p15:guide>
        <p15:guide id="4" orient="horz" pos="436" userDrawn="1">
          <p15:clr>
            <a:srgbClr val="A4A3A4"/>
          </p15:clr>
        </p15:guide>
        <p15:guide id="5" orient="horz" pos="3884" userDrawn="1">
          <p15:clr>
            <a:srgbClr val="A4A3A4"/>
          </p15:clr>
        </p15:guide>
        <p15:guide id="7" orient="horz" pos="1162" userDrawn="1">
          <p15:clr>
            <a:srgbClr val="A4A3A4"/>
          </p15:clr>
        </p15:guide>
        <p15:guide id="8" pos="4830" userDrawn="1">
          <p15:clr>
            <a:srgbClr val="A4A3A4"/>
          </p15:clr>
        </p15:guide>
        <p15:guide id="9" orient="horz" pos="7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373737"/>
    <a:srgbClr val="28516A"/>
    <a:srgbClr val="416F2F"/>
    <a:srgbClr val="5DBDF9"/>
    <a:srgbClr val="B30159"/>
    <a:srgbClr val="1F788D"/>
    <a:srgbClr val="FF513D"/>
    <a:srgbClr val="BC40A3"/>
    <a:srgbClr val="5474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64" autoAdjust="0"/>
    <p:restoredTop sz="95588" autoAdjust="0"/>
  </p:normalViewPr>
  <p:slideViewPr>
    <p:cSldViewPr>
      <p:cViewPr varScale="1">
        <p:scale>
          <a:sx n="110" d="100"/>
          <a:sy n="110" d="100"/>
        </p:scale>
        <p:origin x="176" y="480"/>
      </p:cViewPr>
      <p:guideLst>
        <p:guide pos="385"/>
        <p:guide orient="horz" pos="527"/>
        <p:guide orient="horz" pos="436"/>
        <p:guide orient="horz" pos="3884"/>
        <p:guide orient="horz" pos="1162"/>
        <p:guide pos="4830"/>
        <p:guide orient="horz" pos="7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gs" Target="tags/tag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287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505587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9879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299837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4254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08390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96864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203455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186564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789915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28061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72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69173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73768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98804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Картинка отсюда</a:t>
            </a:r>
            <a:r>
              <a:rPr lang="en" dirty="0"/>
              <a:t>: https://</a:t>
            </a:r>
            <a:r>
              <a:rPr lang="en" dirty="0" err="1"/>
              <a:t>freesvg.org</a:t>
            </a:r>
            <a:r>
              <a:rPr lang="en" dirty="0"/>
              <a:t>/</a:t>
            </a:r>
            <a:r>
              <a:rPr lang="en" dirty="0" err="1"/>
              <a:t>img</a:t>
            </a:r>
            <a:r>
              <a:rPr lang="en" dirty="0"/>
              <a:t>/</a:t>
            </a:r>
            <a:r>
              <a:rPr lang="en" dirty="0" err="1"/>
              <a:t>johnny_automatic_walking_dog.png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19630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609134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23919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70239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597836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37255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722898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222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1590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39528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901566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6421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85323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7824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25514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33671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42971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86391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0981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397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0235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593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227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569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3720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42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3091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1744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74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722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134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0587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7517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2234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407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07847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777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821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0170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66810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38935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35875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341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2390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3112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3375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7958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501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760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2487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8299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2777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3357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2004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8507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8973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45304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0444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7048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38068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677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4787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90882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13792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66716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5353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6988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9048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7270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617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7689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92908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Переделать картинку!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1236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6573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71867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6792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3537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732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2056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76903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66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4888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9831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1491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6181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97592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3906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350669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71413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35040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71330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5237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167501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55922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90552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08506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123361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19426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88505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983160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91246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52837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3600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38153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15254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9305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40174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744142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64030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0972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90429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09348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65665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0225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.png"/><Relationship Id="rId3" Type="http://schemas.openxmlformats.org/officeDocument/2006/relationships/audio" Target="../media/audio1.wav"/><Relationship Id="rId7" Type="http://schemas.openxmlformats.org/officeDocument/2006/relationships/image" Target="../media/image18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3.png"/><Relationship Id="rId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Relationship Id="rId14" Type="http://schemas.openxmlformats.org/officeDocument/2006/relationships/audio" Target="../media/audio1.wav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8.tif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8.tif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8.tif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8.tif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8.tif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78.tif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78.tif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78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png"/><Relationship Id="rId3" Type="http://schemas.openxmlformats.org/officeDocument/2006/relationships/audio" Target="../media/audio1.wav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14" Type="http://schemas.openxmlformats.org/officeDocument/2006/relationships/audio" Target="../media/audio1.wav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78.tif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88.tif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0.png"/><Relationship Id="rId1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png"/><Relationship Id="rId15" Type="http://schemas.openxmlformats.org/officeDocument/2006/relationships/image" Target="../media/image22.pn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1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89.tif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90.tif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91.tif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92.tif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2.png"/><Relationship Id="rId18" Type="http://schemas.openxmlformats.org/officeDocument/2006/relationships/image" Target="../media/image5.png"/><Relationship Id="rId3" Type="http://schemas.openxmlformats.org/officeDocument/2006/relationships/audio" Target="../media/audio1.wav"/><Relationship Id="rId7" Type="http://schemas.openxmlformats.org/officeDocument/2006/relationships/image" Target="../media/image22.png"/><Relationship Id="rId12" Type="http://schemas.openxmlformats.org/officeDocument/2006/relationships/image" Target="../media/image11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6.png"/><Relationship Id="rId5" Type="http://schemas.openxmlformats.org/officeDocument/2006/relationships/image" Target="../media/image20.png"/><Relationship Id="rId15" Type="http://schemas.openxmlformats.org/officeDocument/2006/relationships/image" Target="../media/image2.png"/><Relationship Id="rId10" Type="http://schemas.openxmlformats.org/officeDocument/2006/relationships/image" Target="../media/image10.png"/><Relationship Id="rId19" Type="http://schemas.openxmlformats.org/officeDocument/2006/relationships/audio" Target="../media/audio1.wav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audio" Target="../media/audio1.wav"/><Relationship Id="rId7" Type="http://schemas.openxmlformats.org/officeDocument/2006/relationships/image" Target="../media/image2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5" Type="http://schemas.openxmlformats.org/officeDocument/2006/relationships/image" Target="../media/image30.png"/><Relationship Id="rId10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Relationship Id="rId1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audio" Target="../media/audio1.wav"/><Relationship Id="rId7" Type="http://schemas.openxmlformats.org/officeDocument/2006/relationships/image" Target="../media/image28.png"/><Relationship Id="rId12" Type="http://schemas.openxmlformats.org/officeDocument/2006/relationships/image" Target="../media/image23.png"/><Relationship Id="rId17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10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8.png"/><Relationship Id="rId12" Type="http://schemas.openxmlformats.org/officeDocument/2006/relationships/image" Target="../media/image23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5" Type="http://schemas.openxmlformats.org/officeDocument/2006/relationships/image" Target="../media/image32.png"/><Relationship Id="rId10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Relationship Id="rId1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audio" Target="../media/audio1.wav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audio" Target="../media/audio1.wav"/><Relationship Id="rId4" Type="http://schemas.openxmlformats.org/officeDocument/2006/relationships/image" Target="../media/image39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audio" Target="../media/audio1.wav"/><Relationship Id="rId7" Type="http://schemas.openxmlformats.org/officeDocument/2006/relationships/image" Target="../media/image37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36.png"/><Relationship Id="rId5" Type="http://schemas.openxmlformats.org/officeDocument/2006/relationships/image" Target="../media/image42.png"/><Relationship Id="rId10" Type="http://schemas.openxmlformats.org/officeDocument/2006/relationships/image" Target="../media/image35.png"/><Relationship Id="rId4" Type="http://schemas.openxmlformats.org/officeDocument/2006/relationships/image" Target="../media/image38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2.png"/><Relationship Id="rId18" Type="http://schemas.openxmlformats.org/officeDocument/2006/relationships/image" Target="../media/image5.png"/><Relationship Id="rId3" Type="http://schemas.openxmlformats.org/officeDocument/2006/relationships/audio" Target="../media/audio1.wav"/><Relationship Id="rId7" Type="http://schemas.openxmlformats.org/officeDocument/2006/relationships/image" Target="../media/image22.png"/><Relationship Id="rId12" Type="http://schemas.openxmlformats.org/officeDocument/2006/relationships/image" Target="../media/image11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6.png"/><Relationship Id="rId5" Type="http://schemas.openxmlformats.org/officeDocument/2006/relationships/image" Target="../media/image20.png"/><Relationship Id="rId15" Type="http://schemas.openxmlformats.org/officeDocument/2006/relationships/image" Target="../media/image2.png"/><Relationship Id="rId10" Type="http://schemas.openxmlformats.org/officeDocument/2006/relationships/image" Target="../media/image10.png"/><Relationship Id="rId19" Type="http://schemas.openxmlformats.org/officeDocument/2006/relationships/audio" Target="../media/audio1.wav"/><Relationship Id="rId4" Type="http://schemas.openxmlformats.org/officeDocument/2006/relationships/image" Target="../media/image51.png"/><Relationship Id="rId9" Type="http://schemas.openxmlformats.org/officeDocument/2006/relationships/image" Target="../media/image24.png"/><Relationship Id="rId1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2.png"/><Relationship Id="rId18" Type="http://schemas.openxmlformats.org/officeDocument/2006/relationships/image" Target="../media/image5.png"/><Relationship Id="rId3" Type="http://schemas.openxmlformats.org/officeDocument/2006/relationships/audio" Target="../media/audio1.wav"/><Relationship Id="rId7" Type="http://schemas.openxmlformats.org/officeDocument/2006/relationships/image" Target="../media/image22.png"/><Relationship Id="rId12" Type="http://schemas.openxmlformats.org/officeDocument/2006/relationships/image" Target="../media/image11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6.png"/><Relationship Id="rId5" Type="http://schemas.openxmlformats.org/officeDocument/2006/relationships/image" Target="../media/image20.png"/><Relationship Id="rId15" Type="http://schemas.openxmlformats.org/officeDocument/2006/relationships/image" Target="../media/image2.png"/><Relationship Id="rId10" Type="http://schemas.openxmlformats.org/officeDocument/2006/relationships/image" Target="../media/image10.png"/><Relationship Id="rId19" Type="http://schemas.openxmlformats.org/officeDocument/2006/relationships/audio" Target="../media/audio1.wav"/><Relationship Id="rId4" Type="http://schemas.openxmlformats.org/officeDocument/2006/relationships/image" Target="../media/image51.png"/><Relationship Id="rId9" Type="http://schemas.openxmlformats.org/officeDocument/2006/relationships/image" Target="../media/image24.png"/><Relationship Id="rId1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audio" Target="../media/audio1.wav"/><Relationship Id="rId7" Type="http://schemas.microsoft.com/office/2007/relationships/hdphoto" Target="../media/hdphoto2.wd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microsoft.com/office/2007/relationships/hdphoto" Target="../media/hdphoto1.wdp"/><Relationship Id="rId10" Type="http://schemas.openxmlformats.org/officeDocument/2006/relationships/audio" Target="../media/audio1.wav"/><Relationship Id="rId4" Type="http://schemas.openxmlformats.org/officeDocument/2006/relationships/image" Target="../media/image1.png"/><Relationship Id="rId9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0.png"/><Relationship Id="rId3" Type="http://schemas.openxmlformats.org/officeDocument/2006/relationships/audio" Target="../media/audio1.wav"/><Relationship Id="rId7" Type="http://schemas.openxmlformats.org/officeDocument/2006/relationships/image" Target="../media/image12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6.png"/><Relationship Id="rId15" Type="http://schemas.openxmlformats.org/officeDocument/2006/relationships/image" Target="../media/image62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2.png"/><Relationship Id="rId1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.png"/><Relationship Id="rId1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6.png"/><Relationship Id="rId12" Type="http://schemas.openxmlformats.org/officeDocument/2006/relationships/image" Target="../media/image3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.png"/><Relationship Id="rId5" Type="http://schemas.openxmlformats.org/officeDocument/2006/relationships/image" Target="../media/image64.png"/><Relationship Id="rId15" Type="http://schemas.openxmlformats.org/officeDocument/2006/relationships/image" Target="../media/image60.png"/><Relationship Id="rId10" Type="http://schemas.openxmlformats.org/officeDocument/2006/relationships/image" Target="../media/image13.png"/><Relationship Id="rId4" Type="http://schemas.openxmlformats.org/officeDocument/2006/relationships/image" Target="../media/image63.png"/><Relationship Id="rId9" Type="http://schemas.openxmlformats.org/officeDocument/2006/relationships/image" Target="../media/image12.png"/><Relationship Id="rId1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.png"/><Relationship Id="rId18" Type="http://schemas.openxmlformats.org/officeDocument/2006/relationships/image" Target="../media/image62.png"/><Relationship Id="rId3" Type="http://schemas.openxmlformats.org/officeDocument/2006/relationships/audio" Target="../media/audio1.wav"/><Relationship Id="rId7" Type="http://schemas.openxmlformats.org/officeDocument/2006/relationships/image" Target="../media/image10.png"/><Relationship Id="rId12" Type="http://schemas.openxmlformats.org/officeDocument/2006/relationships/image" Target="../media/image2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13.png"/><Relationship Id="rId5" Type="http://schemas.openxmlformats.org/officeDocument/2006/relationships/image" Target="../media/image63.png"/><Relationship Id="rId15" Type="http://schemas.openxmlformats.org/officeDocument/2006/relationships/image" Target="../media/image5.png"/><Relationship Id="rId10" Type="http://schemas.openxmlformats.org/officeDocument/2006/relationships/image" Target="../media/image12.png"/><Relationship Id="rId19" Type="http://schemas.openxmlformats.org/officeDocument/2006/relationships/audio" Target="../media/audio1.wav"/><Relationship Id="rId4" Type="http://schemas.openxmlformats.org/officeDocument/2006/relationships/image" Target="../media/image65.png"/><Relationship Id="rId9" Type="http://schemas.openxmlformats.org/officeDocument/2006/relationships/image" Target="../media/image11.png"/><Relationship Id="rId1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.png"/><Relationship Id="rId18" Type="http://schemas.openxmlformats.org/officeDocument/2006/relationships/image" Target="../media/image61.png"/><Relationship Id="rId3" Type="http://schemas.openxmlformats.org/officeDocument/2006/relationships/audio" Target="../media/audio1.wav"/><Relationship Id="rId7" Type="http://schemas.openxmlformats.org/officeDocument/2006/relationships/image" Target="../media/image66.png"/><Relationship Id="rId12" Type="http://schemas.openxmlformats.org/officeDocument/2006/relationships/image" Target="../media/image13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5.png"/><Relationship Id="rId20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12.png"/><Relationship Id="rId5" Type="http://schemas.openxmlformats.org/officeDocument/2006/relationships/image" Target="../media/image63.png"/><Relationship Id="rId15" Type="http://schemas.openxmlformats.org/officeDocument/2006/relationships/image" Target="../media/image4.png"/><Relationship Id="rId10" Type="http://schemas.openxmlformats.org/officeDocument/2006/relationships/image" Target="../media/image11.png"/><Relationship Id="rId19" Type="http://schemas.openxmlformats.org/officeDocument/2006/relationships/image" Target="../media/image62.png"/><Relationship Id="rId4" Type="http://schemas.openxmlformats.org/officeDocument/2006/relationships/image" Target="../media/image65.png"/><Relationship Id="rId9" Type="http://schemas.openxmlformats.org/officeDocument/2006/relationships/image" Target="../media/image6.png"/><Relationship Id="rId1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0.png"/><Relationship Id="rId1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2.png"/><Relationship Id="rId12" Type="http://schemas.openxmlformats.org/officeDocument/2006/relationships/image" Target="../media/image5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6.png"/><Relationship Id="rId15" Type="http://schemas.openxmlformats.org/officeDocument/2006/relationships/image" Target="../media/image6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2.png"/><Relationship Id="rId1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60.png"/><Relationship Id="rId18" Type="http://schemas.openxmlformats.org/officeDocument/2006/relationships/image" Target="../media/image69.png"/><Relationship Id="rId3" Type="http://schemas.openxmlformats.org/officeDocument/2006/relationships/audio" Target="../media/audio1.wav"/><Relationship Id="rId7" Type="http://schemas.openxmlformats.org/officeDocument/2006/relationships/image" Target="../media/image12.png"/><Relationship Id="rId12" Type="http://schemas.openxmlformats.org/officeDocument/2006/relationships/image" Target="../media/image1510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6.png"/><Relationship Id="rId15" Type="http://schemas.openxmlformats.org/officeDocument/2006/relationships/image" Target="../media/image62.png"/><Relationship Id="rId10" Type="http://schemas.openxmlformats.org/officeDocument/2006/relationships/image" Target="../media/image3.png"/><Relationship Id="rId19" Type="http://schemas.openxmlformats.org/officeDocument/2006/relationships/audio" Target="../media/audio1.wav"/><Relationship Id="rId4" Type="http://schemas.openxmlformats.org/officeDocument/2006/relationships/image" Target="../media/image10.png"/><Relationship Id="rId9" Type="http://schemas.openxmlformats.org/officeDocument/2006/relationships/image" Target="../media/image2.png"/><Relationship Id="rId1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1.wav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audio" Target="../media/audio1.wav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54.tiff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audio" Target="../media/audio1.wav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tiff"/><Relationship Id="rId5" Type="http://schemas.openxmlformats.org/officeDocument/2006/relationships/image" Target="../media/image56.tiff"/><Relationship Id="rId10" Type="http://schemas.openxmlformats.org/officeDocument/2006/relationships/audio" Target="../media/audio1.wav"/><Relationship Id="rId4" Type="http://schemas.openxmlformats.org/officeDocument/2006/relationships/image" Target="../media/image55.tiff"/><Relationship Id="rId9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tiff"/><Relationship Id="rId3" Type="http://schemas.openxmlformats.org/officeDocument/2006/relationships/audio" Target="../media/audio1.wav"/><Relationship Id="rId7" Type="http://schemas.openxmlformats.org/officeDocument/2006/relationships/image" Target="../media/image58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tiff"/><Relationship Id="rId5" Type="http://schemas.openxmlformats.org/officeDocument/2006/relationships/image" Target="../media/image56.tiff"/><Relationship Id="rId10" Type="http://schemas.openxmlformats.org/officeDocument/2006/relationships/audio" Target="../media/audio1.wav"/><Relationship Id="rId4" Type="http://schemas.openxmlformats.org/officeDocument/2006/relationships/image" Target="../media/image55.tiff"/><Relationship Id="rId9" Type="http://schemas.openxmlformats.org/officeDocument/2006/relationships/image" Target="../media/image60.tif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audio" Target="../media/audio1.wav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tiff"/><Relationship Id="rId5" Type="http://schemas.openxmlformats.org/officeDocument/2006/relationships/image" Target="../media/image59.tiff"/><Relationship Id="rId10" Type="http://schemas.openxmlformats.org/officeDocument/2006/relationships/audio" Target="../media/audio1.wav"/><Relationship Id="rId4" Type="http://schemas.openxmlformats.org/officeDocument/2006/relationships/image" Target="../media/image58.tiff"/><Relationship Id="rId9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audio1.wav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audio" Target="../media/audio1.wav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audio" Target="../media/audio1.wav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audio" Target="../media/audio1.wav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audio1.wav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audio" Target="../media/audio1.wav"/><Relationship Id="rId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audio" Target="../media/audio1.wav"/><Relationship Id="rId7" Type="http://schemas.openxmlformats.org/officeDocument/2006/relationships/image" Target="../media/image104.png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9.png"/><Relationship Id="rId5" Type="http://schemas.openxmlformats.org/officeDocument/2006/relationships/image" Target="../media/image102.png"/><Relationship Id="rId10" Type="http://schemas.openxmlformats.org/officeDocument/2006/relationships/image" Target="../media/image108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04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9.png"/><Relationship Id="rId5" Type="http://schemas.openxmlformats.org/officeDocument/2006/relationships/image" Target="../media/image102.png"/><Relationship Id="rId10" Type="http://schemas.openxmlformats.org/officeDocument/2006/relationships/image" Target="../media/image108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11.png"/><Relationship Id="rId4" Type="http://schemas.openxmlformats.org/officeDocument/2006/relationships/image" Target="../media/image11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25.png"/><Relationship Id="rId3" Type="http://schemas.openxmlformats.org/officeDocument/2006/relationships/audio" Target="../media/audio1.wav"/><Relationship Id="rId7" Type="http://schemas.openxmlformats.org/officeDocument/2006/relationships/image" Target="../media/image77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3.png"/><Relationship Id="rId5" Type="http://schemas.openxmlformats.org/officeDocument/2006/relationships/image" Target="../media/image118.png"/><Relationship Id="rId10" Type="http://schemas.openxmlformats.org/officeDocument/2006/relationships/image" Target="../media/image122.png"/><Relationship Id="rId4" Type="http://schemas.openxmlformats.org/officeDocument/2006/relationships/image" Target="../media/image117.png"/><Relationship Id="rId9" Type="http://schemas.openxmlformats.org/officeDocument/2006/relationships/image" Target="../media/image121.png"/><Relationship Id="rId14" Type="http://schemas.openxmlformats.org/officeDocument/2006/relationships/audio" Target="../media/audio1.wav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2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28.png"/><Relationship Id="rId4" Type="http://schemas.openxmlformats.org/officeDocument/2006/relationships/image" Target="../media/image12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audio1.wav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audio" Target="../media/audio1.wav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9.png"/><Relationship Id="rId4" Type="http://schemas.openxmlformats.org/officeDocument/2006/relationships/image" Target="../media/image13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audio" Target="../media/audio1.wav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29.png"/><Relationship Id="rId9" Type="http://schemas.openxmlformats.org/officeDocument/2006/relationships/audio" Target="../media/audio1.wav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audio" Target="../media/audio1.wav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1.png"/><Relationship Id="rId4" Type="http://schemas.openxmlformats.org/officeDocument/2006/relationships/image" Target="../media/image129.png"/><Relationship Id="rId9" Type="http://schemas.openxmlformats.org/officeDocument/2006/relationships/audio" Target="../media/audio1.wav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audio" Target="../media/audio1.wav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1.png"/><Relationship Id="rId10" Type="http://schemas.openxmlformats.org/officeDocument/2006/relationships/audio" Target="../media/audio1.wav"/><Relationship Id="rId4" Type="http://schemas.openxmlformats.org/officeDocument/2006/relationships/image" Target="../media/image129.png"/><Relationship Id="rId9" Type="http://schemas.openxmlformats.org/officeDocument/2006/relationships/image" Target="../media/image12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audio" Target="../media/audio1.wav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audio" Target="../media/audio1.wav"/><Relationship Id="rId5" Type="http://schemas.openxmlformats.org/officeDocument/2006/relationships/image" Target="../media/image131.png"/><Relationship Id="rId10" Type="http://schemas.openxmlformats.org/officeDocument/2006/relationships/image" Target="../media/image128.png"/><Relationship Id="rId4" Type="http://schemas.openxmlformats.org/officeDocument/2006/relationships/image" Target="../media/image129.png"/><Relationship Id="rId9" Type="http://schemas.openxmlformats.org/officeDocument/2006/relationships/image" Target="../media/image13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35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5" Type="http://schemas.openxmlformats.org/officeDocument/2006/relationships/image" Target="../media/image131.png"/><Relationship Id="rId10" Type="http://schemas.openxmlformats.org/officeDocument/2006/relationships/image" Target="../media/image140.png"/><Relationship Id="rId4" Type="http://schemas.openxmlformats.org/officeDocument/2006/relationships/image" Target="../media/image129.png"/><Relationship Id="rId9" Type="http://schemas.openxmlformats.org/officeDocument/2006/relationships/image" Target="../media/image13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5.png"/><Relationship Id="rId3" Type="http://schemas.openxmlformats.org/officeDocument/2006/relationships/audio" Target="../media/audio1.wav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43.png"/><Relationship Id="rId5" Type="http://schemas.openxmlformats.org/officeDocument/2006/relationships/image" Target="../media/image131.png"/><Relationship Id="rId15" Type="http://schemas.openxmlformats.org/officeDocument/2006/relationships/audio" Target="../media/audio1.wav"/><Relationship Id="rId10" Type="http://schemas.openxmlformats.org/officeDocument/2006/relationships/image" Target="../media/image142.png"/><Relationship Id="rId4" Type="http://schemas.openxmlformats.org/officeDocument/2006/relationships/image" Target="../media/image129.png"/><Relationship Id="rId9" Type="http://schemas.openxmlformats.org/officeDocument/2006/relationships/image" Target="../media/image141.png"/><Relationship Id="rId14" Type="http://schemas.openxmlformats.org/officeDocument/2006/relationships/image" Target="../media/image12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7.png"/><Relationship Id="rId3" Type="http://schemas.openxmlformats.org/officeDocument/2006/relationships/audio" Target="../media/audio1.wav"/><Relationship Id="rId7" Type="http://schemas.openxmlformats.org/officeDocument/2006/relationships/image" Target="../media/image134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142.png"/><Relationship Id="rId5" Type="http://schemas.openxmlformats.org/officeDocument/2006/relationships/image" Target="../media/image129.png"/><Relationship Id="rId10" Type="http://schemas.openxmlformats.org/officeDocument/2006/relationships/image" Target="../media/image141.png"/><Relationship Id="rId4" Type="http://schemas.openxmlformats.org/officeDocument/2006/relationships/image" Target="../media/image128.png"/><Relationship Id="rId9" Type="http://schemas.openxmlformats.org/officeDocument/2006/relationships/image" Target="../media/image137.png"/><Relationship Id="rId14" Type="http://schemas.openxmlformats.org/officeDocument/2006/relationships/audio" Target="../media/audio1.wav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.png"/><Relationship Id="rId3" Type="http://schemas.openxmlformats.org/officeDocument/2006/relationships/audio" Target="../media/audio1.wav"/><Relationship Id="rId7" Type="http://schemas.openxmlformats.org/officeDocument/2006/relationships/image" Target="../media/image17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0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Relationship Id="rId14" Type="http://schemas.openxmlformats.org/officeDocument/2006/relationships/audio" Target="../media/audio1.wav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4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4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audio" Target="../media/audio1.wav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audio" Target="../media/audio1.wav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5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640960" cy="6264696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ru-RU" altLang="ru-RU" dirty="0"/>
              <a:t>Временные ряды </a:t>
            </a:r>
            <a:r>
              <a:rPr lang="en-US" altLang="ru-RU" dirty="0"/>
              <a:t>[2]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78366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AR(p) </a:t>
            </a:r>
            <a:r>
              <a:rPr lang="ru-RU" sz="3200" b="1" dirty="0">
                <a:solidFill>
                  <a:srgbClr val="28516A"/>
                </a:solidFill>
              </a:rPr>
              <a:t> (авторегрессия)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DF7D028-0FD6-544F-9157-1FB2B578C594}"/>
                  </a:ext>
                </a:extLst>
              </p:cNvPr>
              <p:cNvSpPr/>
              <p:nvPr/>
            </p:nvSpPr>
            <p:spPr>
              <a:xfrm>
                <a:off x="2627784" y="7718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DF7D028-0FD6-544F-9157-1FB2B578C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7718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04BAE86F-3E81-F942-A4FF-CC33635B8F94}"/>
                  </a:ext>
                </a:extLst>
              </p:cNvPr>
              <p:cNvSpPr/>
              <p:nvPr/>
            </p:nvSpPr>
            <p:spPr>
              <a:xfrm>
                <a:off x="2699792" y="1738752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04BAE86F-3E81-F942-A4FF-CC33635B8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1738752"/>
                <a:ext cx="4104906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C39573C-2EF6-5C4D-ACF8-8ABDB6E03F0B}"/>
                  </a:ext>
                </a:extLst>
              </p:cNvPr>
              <p:cNvSpPr/>
              <p:nvPr/>
            </p:nvSpPr>
            <p:spPr>
              <a:xfrm>
                <a:off x="2726141" y="2208705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стационарный процесс</a:t>
                </a: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C39573C-2EF6-5C4D-ACF8-8ABDB6E03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141" y="2208705"/>
                <a:ext cx="3960700" cy="461665"/>
              </a:xfrm>
              <a:prstGeom prst="rect">
                <a:avLst/>
              </a:prstGeom>
              <a:blipFill>
                <a:blip r:embed="rId6"/>
                <a:stretch>
                  <a:fillRect l="-319" t="-10526" r="-1278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6AE5F56-DACB-0A4E-83F4-C4402F19FFDE}"/>
                  </a:ext>
                </a:extLst>
              </p:cNvPr>
              <p:cNvSpPr/>
              <p:nvPr/>
            </p:nvSpPr>
            <p:spPr>
              <a:xfrm>
                <a:off x="2651635" y="1277087"/>
                <a:ext cx="3008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6AE5F56-DACB-0A4E-83F4-C4402F19F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635" y="1277087"/>
                <a:ext cx="3008452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Овал 7">
            <a:extLst>
              <a:ext uri="{FF2B5EF4-FFF2-40B4-BE49-F238E27FC236}">
                <a16:creationId xmlns:a16="http://schemas.microsoft.com/office/drawing/2014/main" id="{6907F2A8-86F4-8247-B20E-6BB97A9D108A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10">
                <a:extLst>
                  <a:ext uri="{FF2B5EF4-FFF2-40B4-BE49-F238E27FC236}">
                    <a16:creationId xmlns:a16="http://schemas.microsoft.com/office/drawing/2014/main" id="{0E2EA840-1204-C049-8691-DFC50523A174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10">
                <a:extLst>
                  <a:ext uri="{FF2B5EF4-FFF2-40B4-BE49-F238E27FC236}">
                    <a16:creationId xmlns:a16="http://schemas.microsoft.com/office/drawing/2014/main" id="{0E2EA840-1204-C049-8691-DFC50523A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8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Овал 11">
            <a:extLst>
              <a:ext uri="{FF2B5EF4-FFF2-40B4-BE49-F238E27FC236}">
                <a16:creationId xmlns:a16="http://schemas.microsoft.com/office/drawing/2014/main" id="{865A0BDD-4281-D942-9950-6D42B6A50F3E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12">
            <a:extLst>
              <a:ext uri="{FF2B5EF4-FFF2-40B4-BE49-F238E27FC236}">
                <a16:creationId xmlns:a16="http://schemas.microsoft.com/office/drawing/2014/main" id="{7E1145FF-D770-A345-AA9C-68A7A1F097F6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14">
            <a:extLst>
              <a:ext uri="{FF2B5EF4-FFF2-40B4-BE49-F238E27FC236}">
                <a16:creationId xmlns:a16="http://schemas.microsoft.com/office/drawing/2014/main" id="{79318644-1227-0641-93DC-39E6A0440ECA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16">
                <a:extLst>
                  <a:ext uri="{FF2B5EF4-FFF2-40B4-BE49-F238E27FC236}">
                    <a16:creationId xmlns:a16="http://schemas.microsoft.com/office/drawing/2014/main" id="{56AD43BC-DEF3-4A41-A7A3-FE93E944D04E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16">
                <a:extLst>
                  <a:ext uri="{FF2B5EF4-FFF2-40B4-BE49-F238E27FC236}">
                    <a16:creationId xmlns:a16="http://schemas.microsoft.com/office/drawing/2014/main" id="{56AD43BC-DEF3-4A41-A7A3-FE93E944D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9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17">
                <a:extLst>
                  <a:ext uri="{FF2B5EF4-FFF2-40B4-BE49-F238E27FC236}">
                    <a16:creationId xmlns:a16="http://schemas.microsoft.com/office/drawing/2014/main" id="{DCD31338-5EAA-604D-BB0C-1C9116BB6BB4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17">
                <a:extLst>
                  <a:ext uri="{FF2B5EF4-FFF2-40B4-BE49-F238E27FC236}">
                    <a16:creationId xmlns:a16="http://schemas.microsoft.com/office/drawing/2014/main" id="{DCD31338-5EAA-604D-BB0C-1C9116BB6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10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18">
                <a:extLst>
                  <a:ext uri="{FF2B5EF4-FFF2-40B4-BE49-F238E27FC236}">
                    <a16:creationId xmlns:a16="http://schemas.microsoft.com/office/drawing/2014/main" id="{3D531B19-D6BE-264B-A9CC-902D14915F6D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18">
                <a:extLst>
                  <a:ext uri="{FF2B5EF4-FFF2-40B4-BE49-F238E27FC236}">
                    <a16:creationId xmlns:a16="http://schemas.microsoft.com/office/drawing/2014/main" id="{3D531B19-D6BE-264B-A9CC-902D14915F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Овал 19">
            <a:extLst>
              <a:ext uri="{FF2B5EF4-FFF2-40B4-BE49-F238E27FC236}">
                <a16:creationId xmlns:a16="http://schemas.microsoft.com/office/drawing/2014/main" id="{F09347CA-8C90-3A45-9E10-AE619DFD815A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20">
                <a:extLst>
                  <a:ext uri="{FF2B5EF4-FFF2-40B4-BE49-F238E27FC236}">
                    <a16:creationId xmlns:a16="http://schemas.microsoft.com/office/drawing/2014/main" id="{9D734BEF-81E6-3641-AF91-B33FD2CB9364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20">
                <a:extLst>
                  <a:ext uri="{FF2B5EF4-FFF2-40B4-BE49-F238E27FC236}">
                    <a16:creationId xmlns:a16="http://schemas.microsoft.com/office/drawing/2014/main" id="{9D734BEF-81E6-3641-AF91-B33FD2CB93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12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Прямая со стрелкой 22">
            <a:extLst>
              <a:ext uri="{FF2B5EF4-FFF2-40B4-BE49-F238E27FC236}">
                <a16:creationId xmlns:a16="http://schemas.microsoft.com/office/drawing/2014/main" id="{CDF3F581-8858-6448-95B6-79E75BD988C7}"/>
              </a:ext>
            </a:extLst>
          </p:cNvPr>
          <p:cNvCxnSpPr>
            <a:cxnSpLocks/>
            <a:stCxn id="31" idx="5"/>
            <a:endCxn id="33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26">
            <a:extLst>
              <a:ext uri="{FF2B5EF4-FFF2-40B4-BE49-F238E27FC236}">
                <a16:creationId xmlns:a16="http://schemas.microsoft.com/office/drawing/2014/main" id="{5A532F79-2BF7-0F47-9B97-B2479895AD21}"/>
              </a:ext>
            </a:extLst>
          </p:cNvPr>
          <p:cNvCxnSpPr>
            <a:cxnSpLocks/>
            <a:stCxn id="24" idx="5"/>
            <a:endCxn id="33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31">
            <a:extLst>
              <a:ext uri="{FF2B5EF4-FFF2-40B4-BE49-F238E27FC236}">
                <a16:creationId xmlns:a16="http://schemas.microsoft.com/office/drawing/2014/main" id="{DD2A46CA-F327-0742-8741-57C9E49CB087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36">
            <a:extLst>
              <a:ext uri="{FF2B5EF4-FFF2-40B4-BE49-F238E27FC236}">
                <a16:creationId xmlns:a16="http://schemas.microsoft.com/office/drawing/2014/main" id="{106D0275-6CB4-6444-8BC8-09ED1BDF15F4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15">
                <a:extLst>
                  <a:ext uri="{FF2B5EF4-FFF2-40B4-BE49-F238E27FC236}">
                    <a16:creationId xmlns:a16="http://schemas.microsoft.com/office/drawing/2014/main" id="{BA30BD97-19BC-A849-B43D-9CD7FA3A55A6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15">
                <a:extLst>
                  <a:ext uri="{FF2B5EF4-FFF2-40B4-BE49-F238E27FC236}">
                    <a16:creationId xmlns:a16="http://schemas.microsoft.com/office/drawing/2014/main" id="{BA30BD97-19BC-A849-B43D-9CD7FA3A55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34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Причинность по </a:t>
            </a:r>
            <a:r>
              <a:rPr lang="ru-RU" sz="3200" b="1" dirty="0" err="1">
                <a:solidFill>
                  <a:srgbClr val="28516A"/>
                </a:solidFill>
              </a:rPr>
              <a:t>Грейнджеру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FC9CFE-6CDD-824B-836F-9EA1B03EFE46}"/>
                  </a:ext>
                </a:extLst>
              </p:cNvPr>
              <p:cNvSpPr txBox="1"/>
              <p:nvPr/>
            </p:nvSpPr>
            <p:spPr>
              <a:xfrm>
                <a:off x="1403648" y="1124744"/>
                <a:ext cx="571579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FC9CFE-6CDD-824B-836F-9EA1B03EF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124744"/>
                <a:ext cx="5715795" cy="823815"/>
              </a:xfrm>
              <a:prstGeom prst="rect">
                <a:avLst/>
              </a:prstGeom>
              <a:blipFill>
                <a:blip r:embed="rId4"/>
                <a:stretch>
                  <a:fillRect l="-26386" t="-224242" r="-222" b="-3242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вал 9">
            <a:extLst>
              <a:ext uri="{FF2B5EF4-FFF2-40B4-BE49-F238E27FC236}">
                <a16:creationId xmlns:a16="http://schemas.microsoft.com/office/drawing/2014/main" id="{8F15F2B0-A4F7-1E42-8DEB-03DD75280FD8}"/>
              </a:ext>
            </a:extLst>
          </p:cNvPr>
          <p:cNvSpPr/>
          <p:nvPr/>
        </p:nvSpPr>
        <p:spPr>
          <a:xfrm>
            <a:off x="3544435" y="1484783"/>
            <a:ext cx="1008112" cy="481699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50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5416B7A-AE69-D94E-AB1C-91DBC0C70CC3}"/>
                  </a:ext>
                </a:extLst>
              </p:cNvPr>
              <p:cNvSpPr/>
              <p:nvPr/>
            </p:nvSpPr>
            <p:spPr>
              <a:xfrm>
                <a:off x="1475656" y="2204864"/>
                <a:ext cx="5760640" cy="863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Предыдущее 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влияет на текущее 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но не наоборот </a:t>
                </a: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5416B7A-AE69-D94E-AB1C-91DBC0C70C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204864"/>
                <a:ext cx="5760640" cy="863441"/>
              </a:xfrm>
              <a:prstGeom prst="rect">
                <a:avLst/>
              </a:prstGeom>
              <a:blipFill>
                <a:blip r:embed="rId5"/>
                <a:stretch>
                  <a:fillRect t="-4348" b="-159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37B0890D-5DE7-A543-8C07-68BA9F77BF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3437442"/>
                <a:ext cx="7508285" cy="2835723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таких ситуациях говорят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 ряд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является</a:t>
                </a:r>
                <a:r>
                  <a:rPr lang="ru-RU" sz="2400" dirty="0">
                    <a:solidFill>
                      <a:srgbClr val="5E5E5E"/>
                    </a:solidFill>
                    <a:latin typeface="Myriad Pro" pitchFamily="34" charset="0"/>
                  </a:rPr>
                  <a:t> </a:t>
                </a:r>
                <a:r>
                  <a:rPr lang="ru-RU" sz="2400" b="1" dirty="0">
                    <a:solidFill>
                      <a:srgbClr val="28516A"/>
                    </a:solidFill>
                    <a:latin typeface="Myriad Pro" pitchFamily="34" charset="0"/>
                  </a:rPr>
                  <a:t>причиной по </a:t>
                </a:r>
                <a:r>
                  <a:rPr lang="ru-RU" sz="2400" b="1" dirty="0" err="1">
                    <a:solidFill>
                      <a:srgbClr val="28516A"/>
                    </a:solidFill>
                    <a:latin typeface="Myriad Pro" pitchFamily="34" charset="0"/>
                  </a:rPr>
                  <a:t>Грейнджеру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для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В динамике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есть информация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которая помогает спрогнозировать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но не наоборот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Причинности по </a:t>
                </a:r>
                <a:r>
                  <a:rPr lang="ru-RU" sz="2400" dirty="0" err="1">
                    <a:solidFill>
                      <a:srgbClr val="373737"/>
                    </a:solidFill>
                    <a:latin typeface="Myriad Pro" pitchFamily="34" charset="0"/>
                  </a:rPr>
                  <a:t>Грейнджеру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недостаточно для причинно-следственной связи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:endParaRPr lang="ru-RU" sz="2400" dirty="0">
                  <a:solidFill>
                    <a:srgbClr val="5C5B5C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37B0890D-5DE7-A543-8C07-68BA9F77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437442"/>
                <a:ext cx="7508285" cy="2835723"/>
              </a:xfrm>
              <a:prstGeom prst="rect">
                <a:avLst/>
              </a:prstGeom>
              <a:blipFill>
                <a:blip r:embed="rId6"/>
                <a:stretch>
                  <a:fillRect l="-2365" t="-2679" b="-267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61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Импульсные отклики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24936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Другой подход сделать осмысленные выводы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 взаимосвязях между рядами – исследование откликов системы на неожиданные шоки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Для этого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VAR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переписывают в более удобной форме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накладывают на неё ограничения и строят 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импульсные отклики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 этой процедурой скрывается много статистических тонкостей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про которые мы говорить не будем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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  <a:sym typeface="Wingdings" pitchFamily="2" charset="2"/>
              </a:rPr>
              <a:t>Но на примеры откликов посмотрим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9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Импульсные отклики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E889CA-C839-6942-A790-1541B7A6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96" y="584775"/>
            <a:ext cx="5361272" cy="5361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1D808-8699-2349-B2DD-455DE9ABC1F5}"/>
              </a:ext>
            </a:extLst>
          </p:cNvPr>
          <p:cNvSpPr txBox="1"/>
          <p:nvPr/>
        </p:nvSpPr>
        <p:spPr>
          <a:xfrm>
            <a:off x="6162572" y="692696"/>
            <a:ext cx="287392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</a:rPr>
              <a:t>В системе было три уравнения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  <a:p>
            <a:endParaRPr lang="en-US" sz="2400" dirty="0">
              <a:solidFill>
                <a:srgbClr val="373737"/>
              </a:solidFill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Для реального ВВП </a:t>
            </a:r>
            <a:r>
              <a:rPr lang="en-US" sz="2400" dirty="0">
                <a:solidFill>
                  <a:srgbClr val="373737"/>
                </a:solidFill>
              </a:rPr>
              <a:t>(</a:t>
            </a:r>
            <a:r>
              <a:rPr lang="en-US" sz="2400" dirty="0" err="1">
                <a:solidFill>
                  <a:srgbClr val="373737"/>
                </a:solidFill>
              </a:rPr>
              <a:t>realgdp</a:t>
            </a:r>
            <a:r>
              <a:rPr lang="en-US" sz="2400" dirty="0">
                <a:solidFill>
                  <a:srgbClr val="373737"/>
                </a:solidFill>
              </a:rPr>
              <a:t>)</a:t>
            </a:r>
            <a:endParaRPr lang="ru-RU" sz="2400" dirty="0">
              <a:solidFill>
                <a:srgbClr val="373737"/>
              </a:solidFill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Для реального потребления </a:t>
            </a:r>
            <a:r>
              <a:rPr lang="en-US" sz="2400" dirty="0">
                <a:solidFill>
                  <a:srgbClr val="373737"/>
                </a:solidFill>
              </a:rPr>
              <a:t>(</a:t>
            </a:r>
            <a:r>
              <a:rPr lang="en-US" sz="2400" dirty="0" err="1">
                <a:solidFill>
                  <a:srgbClr val="373737"/>
                </a:solidFill>
              </a:rPr>
              <a:t>realcons</a:t>
            </a:r>
            <a:r>
              <a:rPr lang="en-US" sz="2400" dirty="0">
                <a:solidFill>
                  <a:srgbClr val="373737"/>
                </a:solidFill>
              </a:rPr>
              <a:t>)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73737"/>
              </a:solidFill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Для реальных инвестиций (</a:t>
            </a:r>
            <a:r>
              <a:rPr lang="en-US" sz="2400" dirty="0" err="1">
                <a:solidFill>
                  <a:srgbClr val="373737"/>
                </a:solidFill>
              </a:rPr>
              <a:t>realinv</a:t>
            </a:r>
            <a:r>
              <a:rPr lang="en-US" sz="2400" dirty="0">
                <a:solidFill>
                  <a:srgbClr val="373737"/>
                </a:solidFill>
              </a:rPr>
              <a:t>)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8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63CCD046-7672-A649-A712-9EE09DFCF1A4}"/>
              </a:ext>
            </a:extLst>
          </p:cNvPr>
          <p:cNvSpPr txBox="1"/>
          <p:nvPr/>
        </p:nvSpPr>
        <p:spPr>
          <a:xfrm>
            <a:off x="611560" y="6176337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www.statsmodels.org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dev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vector_ar.html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Импульсные отклики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E889CA-C839-6942-A790-1541B7A6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96" y="584775"/>
            <a:ext cx="5361272" cy="5361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1D808-8699-2349-B2DD-455DE9ABC1F5}"/>
              </a:ext>
            </a:extLst>
          </p:cNvPr>
          <p:cNvSpPr txBox="1"/>
          <p:nvPr/>
        </p:nvSpPr>
        <p:spPr>
          <a:xfrm>
            <a:off x="6162572" y="692696"/>
            <a:ext cx="28739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По оси </a:t>
            </a:r>
            <a:r>
              <a:rPr lang="en-US" sz="2400" dirty="0">
                <a:solidFill>
                  <a:srgbClr val="373737"/>
                </a:solidFill>
              </a:rPr>
              <a:t>x </a:t>
            </a:r>
            <a:r>
              <a:rPr lang="ru-RU" sz="2400" dirty="0">
                <a:solidFill>
                  <a:srgbClr val="373737"/>
                </a:solidFill>
              </a:rPr>
              <a:t>отложено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время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</a:rPr>
              <a:t>По оси </a:t>
            </a:r>
            <a:r>
              <a:rPr lang="en-US" sz="2400" dirty="0">
                <a:solidFill>
                  <a:srgbClr val="373737"/>
                </a:solidFill>
              </a:rPr>
              <a:t>y </a:t>
            </a:r>
            <a:r>
              <a:rPr lang="ru-RU" sz="2400" dirty="0">
                <a:solidFill>
                  <a:srgbClr val="373737"/>
                </a:solidFill>
              </a:rPr>
              <a:t>– изменение переменной при случайном шоке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</a:endParaRPr>
          </a:p>
          <a:p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8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C5E9FE95-9E65-054A-AA64-647DE9C21C4D}"/>
              </a:ext>
            </a:extLst>
          </p:cNvPr>
          <p:cNvSpPr txBox="1"/>
          <p:nvPr/>
        </p:nvSpPr>
        <p:spPr>
          <a:xfrm>
            <a:off x="611560" y="6176337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www.statsmodels.org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dev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vector_ar.html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7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Импульсные отклики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E889CA-C839-6942-A790-1541B7A6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96" y="584775"/>
            <a:ext cx="5361272" cy="5361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1D808-8699-2349-B2DD-455DE9ABC1F5}"/>
              </a:ext>
            </a:extLst>
          </p:cNvPr>
          <p:cNvSpPr txBox="1"/>
          <p:nvPr/>
        </p:nvSpPr>
        <p:spPr>
          <a:xfrm>
            <a:off x="6162572" y="692696"/>
            <a:ext cx="28739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</a:rPr>
              <a:t>По строкам откладывается переменная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 случайной ошибке которой произошёл шок </a:t>
            </a:r>
          </a:p>
        </p:txBody>
      </p:sp>
      <p:sp>
        <p:nvSpPr>
          <p:cNvPr id="11" name="Прямоугольник 13">
            <a:extLst>
              <a:ext uri="{FF2B5EF4-FFF2-40B4-BE49-F238E27FC236}">
                <a16:creationId xmlns:a16="http://schemas.microsoft.com/office/drawing/2014/main" id="{A72F05CA-88EE-0147-9615-12A032A1D5D5}"/>
              </a:ext>
            </a:extLst>
          </p:cNvPr>
          <p:cNvSpPr/>
          <p:nvPr/>
        </p:nvSpPr>
        <p:spPr>
          <a:xfrm rot="16200000">
            <a:off x="91333" y="1289790"/>
            <a:ext cx="9357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ВВП</a:t>
            </a:r>
          </a:p>
        </p:txBody>
      </p:sp>
      <p:sp>
        <p:nvSpPr>
          <p:cNvPr id="13" name="Прямоугольник 15">
            <a:extLst>
              <a:ext uri="{FF2B5EF4-FFF2-40B4-BE49-F238E27FC236}">
                <a16:creationId xmlns:a16="http://schemas.microsoft.com/office/drawing/2014/main" id="{83FED954-404E-F247-8A2F-B3B63E8193FF}"/>
              </a:ext>
            </a:extLst>
          </p:cNvPr>
          <p:cNvSpPr/>
          <p:nvPr/>
        </p:nvSpPr>
        <p:spPr>
          <a:xfrm rot="16200000">
            <a:off x="-561928" y="2873965"/>
            <a:ext cx="22325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Потребление</a:t>
            </a:r>
          </a:p>
        </p:txBody>
      </p:sp>
      <p:sp>
        <p:nvSpPr>
          <p:cNvPr id="14" name="Прямоугольник 18">
            <a:extLst>
              <a:ext uri="{FF2B5EF4-FFF2-40B4-BE49-F238E27FC236}">
                <a16:creationId xmlns:a16="http://schemas.microsoft.com/office/drawing/2014/main" id="{146498FE-F191-DA4A-8C11-9D8608347BA2}"/>
              </a:ext>
            </a:extLst>
          </p:cNvPr>
          <p:cNvSpPr/>
          <p:nvPr/>
        </p:nvSpPr>
        <p:spPr>
          <a:xfrm rot="16200000">
            <a:off x="-485160" y="4894950"/>
            <a:ext cx="20790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Инвестиции</a:t>
            </a:r>
          </a:p>
        </p:txBody>
      </p:sp>
      <p:sp>
        <p:nvSpPr>
          <p:cNvPr id="15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B22C6F88-AC88-1E4B-93AF-AC54571C01F3}"/>
              </a:ext>
            </a:extLst>
          </p:cNvPr>
          <p:cNvSpPr txBox="1"/>
          <p:nvPr/>
        </p:nvSpPr>
        <p:spPr>
          <a:xfrm>
            <a:off x="611560" y="6176337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www.statsmodels.org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dev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vector_ar.html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2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Импульсные отклики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E889CA-C839-6942-A790-1541B7A6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96" y="584775"/>
            <a:ext cx="5361272" cy="5361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1D808-8699-2349-B2DD-455DE9ABC1F5}"/>
              </a:ext>
            </a:extLst>
          </p:cNvPr>
          <p:cNvSpPr txBox="1"/>
          <p:nvPr/>
        </p:nvSpPr>
        <p:spPr>
          <a:xfrm>
            <a:off x="6162572" y="692696"/>
            <a:ext cx="28739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</a:rPr>
              <a:t>По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столбцам откладываются переменные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которые изменились под воздействием этого шока</a:t>
            </a:r>
          </a:p>
        </p:txBody>
      </p:sp>
      <p:sp>
        <p:nvSpPr>
          <p:cNvPr id="17" name="Прямоугольник 14">
            <a:extLst>
              <a:ext uri="{FF2B5EF4-FFF2-40B4-BE49-F238E27FC236}">
                <a16:creationId xmlns:a16="http://schemas.microsoft.com/office/drawing/2014/main" id="{2858EC0C-5697-6B43-AFD2-09093B3F0C30}"/>
              </a:ext>
            </a:extLst>
          </p:cNvPr>
          <p:cNvSpPr/>
          <p:nvPr/>
        </p:nvSpPr>
        <p:spPr>
          <a:xfrm>
            <a:off x="1179705" y="5715212"/>
            <a:ext cx="877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ВВП</a:t>
            </a:r>
          </a:p>
        </p:txBody>
      </p:sp>
      <p:sp>
        <p:nvSpPr>
          <p:cNvPr id="19" name="Прямоугольник 16">
            <a:extLst>
              <a:ext uri="{FF2B5EF4-FFF2-40B4-BE49-F238E27FC236}">
                <a16:creationId xmlns:a16="http://schemas.microsoft.com/office/drawing/2014/main" id="{98A852D3-3816-694C-8680-7322A26551F4}"/>
              </a:ext>
            </a:extLst>
          </p:cNvPr>
          <p:cNvSpPr/>
          <p:nvPr/>
        </p:nvSpPr>
        <p:spPr>
          <a:xfrm>
            <a:off x="2108744" y="5715214"/>
            <a:ext cx="2232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Потребление</a:t>
            </a:r>
          </a:p>
        </p:txBody>
      </p:sp>
      <p:sp>
        <p:nvSpPr>
          <p:cNvPr id="20" name="Прямоугольник 17">
            <a:extLst>
              <a:ext uri="{FF2B5EF4-FFF2-40B4-BE49-F238E27FC236}">
                <a16:creationId xmlns:a16="http://schemas.microsoft.com/office/drawing/2014/main" id="{CC33A2BE-C3DC-CB48-8F14-93591EA04425}"/>
              </a:ext>
            </a:extLst>
          </p:cNvPr>
          <p:cNvSpPr/>
          <p:nvPr/>
        </p:nvSpPr>
        <p:spPr>
          <a:xfrm>
            <a:off x="4183958" y="5715213"/>
            <a:ext cx="2232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Инвестиции</a:t>
            </a:r>
          </a:p>
        </p:txBody>
      </p:sp>
      <p:sp>
        <p:nvSpPr>
          <p:cNvPr id="22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AD43E73A-5DAC-5342-AF1B-D952E177B218}"/>
              </a:ext>
            </a:extLst>
          </p:cNvPr>
          <p:cNvSpPr txBox="1"/>
          <p:nvPr/>
        </p:nvSpPr>
        <p:spPr>
          <a:xfrm>
            <a:off x="611560" y="6176337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www.statsmodels.org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dev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vector_ar.html</a:t>
            </a:r>
            <a:endParaRPr lang="ru-RU" sz="1800" dirty="0">
              <a:solidFill>
                <a:srgbClr val="28516A"/>
              </a:solidFill>
            </a:endParaRPr>
          </a:p>
        </p:txBody>
      </p:sp>
      <p:sp>
        <p:nvSpPr>
          <p:cNvPr id="12" name="Прямоугольник 13">
            <a:extLst>
              <a:ext uri="{FF2B5EF4-FFF2-40B4-BE49-F238E27FC236}">
                <a16:creationId xmlns:a16="http://schemas.microsoft.com/office/drawing/2014/main" id="{98D03521-E402-A44A-9394-B48D02A5C523}"/>
              </a:ext>
            </a:extLst>
          </p:cNvPr>
          <p:cNvSpPr/>
          <p:nvPr/>
        </p:nvSpPr>
        <p:spPr>
          <a:xfrm rot="16200000">
            <a:off x="91333" y="1289790"/>
            <a:ext cx="9357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ВВП</a:t>
            </a:r>
          </a:p>
        </p:txBody>
      </p:sp>
      <p:sp>
        <p:nvSpPr>
          <p:cNvPr id="13" name="Прямоугольник 15">
            <a:extLst>
              <a:ext uri="{FF2B5EF4-FFF2-40B4-BE49-F238E27FC236}">
                <a16:creationId xmlns:a16="http://schemas.microsoft.com/office/drawing/2014/main" id="{B6EAF69A-7049-E74C-B3E1-BB89BBA538C4}"/>
              </a:ext>
            </a:extLst>
          </p:cNvPr>
          <p:cNvSpPr/>
          <p:nvPr/>
        </p:nvSpPr>
        <p:spPr>
          <a:xfrm rot="16200000">
            <a:off x="-561928" y="2873965"/>
            <a:ext cx="22325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Потребление</a:t>
            </a:r>
          </a:p>
        </p:txBody>
      </p:sp>
      <p:sp>
        <p:nvSpPr>
          <p:cNvPr id="14" name="Прямоугольник 18">
            <a:extLst>
              <a:ext uri="{FF2B5EF4-FFF2-40B4-BE49-F238E27FC236}">
                <a16:creationId xmlns:a16="http://schemas.microsoft.com/office/drawing/2014/main" id="{7272D920-47BD-B64F-A948-FE61E2D0C06F}"/>
              </a:ext>
            </a:extLst>
          </p:cNvPr>
          <p:cNvSpPr/>
          <p:nvPr/>
        </p:nvSpPr>
        <p:spPr>
          <a:xfrm rot="16200000">
            <a:off x="-485160" y="4894950"/>
            <a:ext cx="20790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Инвестиции</a:t>
            </a:r>
          </a:p>
        </p:txBody>
      </p:sp>
    </p:spTree>
    <p:extLst>
      <p:ext uri="{BB962C8B-B14F-4D97-AF65-F5344CB8AC3E}">
        <p14:creationId xmlns:p14="http://schemas.microsoft.com/office/powerpoint/2010/main" val="210009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Импульсные отклики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E889CA-C839-6942-A790-1541B7A6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96" y="584775"/>
            <a:ext cx="5361272" cy="5361272"/>
          </a:xfrm>
          <a:prstGeom prst="rect">
            <a:avLst/>
          </a:prstGeom>
        </p:spPr>
      </p:pic>
      <p:sp>
        <p:nvSpPr>
          <p:cNvPr id="20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7BBED310-8C88-5141-BA91-2BD5CF50D29A}"/>
              </a:ext>
            </a:extLst>
          </p:cNvPr>
          <p:cNvSpPr txBox="1"/>
          <p:nvPr/>
        </p:nvSpPr>
        <p:spPr>
          <a:xfrm>
            <a:off x="611560" y="6176337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www.statsmodels.org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dev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vector_ar.html</a:t>
            </a:r>
            <a:endParaRPr lang="ru-RU" sz="1800" dirty="0">
              <a:solidFill>
                <a:srgbClr val="28516A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B9D14D-F14E-6344-9B40-0F81F1FA2EF2}"/>
              </a:ext>
            </a:extLst>
          </p:cNvPr>
          <p:cNvSpPr txBox="1"/>
          <p:nvPr/>
        </p:nvSpPr>
        <p:spPr>
          <a:xfrm>
            <a:off x="6162572" y="692696"/>
            <a:ext cx="287392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342900" indent="-342900">
              <a:buClr>
                <a:srgbClr val="28516A"/>
              </a:buClr>
              <a:buFont typeface="Arial" panose="020B0604020202020204" pitchFamily="34" charset="0"/>
              <a:buChar char="•"/>
              <a:defRPr sz="2400">
                <a:solidFill>
                  <a:srgbClr val="373737"/>
                </a:solidFill>
              </a:defRPr>
            </a:lvl1pPr>
          </a:lstStyle>
          <a:p>
            <a:r>
              <a:rPr lang="ru-RU" dirty="0"/>
              <a:t>Голубая линия – импульсный отклик </a:t>
            </a:r>
          </a:p>
          <a:p>
            <a:endParaRPr lang="ru-RU" dirty="0"/>
          </a:p>
          <a:p>
            <a:r>
              <a:rPr lang="ru-RU" dirty="0"/>
              <a:t>Пунктирная линия – доверительный интервал для него </a:t>
            </a:r>
          </a:p>
          <a:p>
            <a:endParaRPr lang="ru-RU" dirty="0"/>
          </a:p>
          <a:p>
            <a:r>
              <a:rPr lang="ru-RU" dirty="0"/>
              <a:t>Если ноль</a:t>
            </a:r>
            <a:r>
              <a:rPr lang="en-US" dirty="0"/>
              <a:t> </a:t>
            </a:r>
            <a:r>
              <a:rPr lang="ru-RU" dirty="0"/>
              <a:t>внутри интервала</a:t>
            </a:r>
            <a:r>
              <a:rPr lang="en-US" dirty="0"/>
              <a:t>, </a:t>
            </a:r>
            <a:r>
              <a:rPr lang="ru-RU" dirty="0"/>
              <a:t>отклик незначим</a:t>
            </a:r>
          </a:p>
          <a:p>
            <a:endParaRPr lang="ru-RU" dirty="0"/>
          </a:p>
        </p:txBody>
      </p:sp>
      <p:sp>
        <p:nvSpPr>
          <p:cNvPr id="12" name="Прямоугольник 13">
            <a:extLst>
              <a:ext uri="{FF2B5EF4-FFF2-40B4-BE49-F238E27FC236}">
                <a16:creationId xmlns:a16="http://schemas.microsoft.com/office/drawing/2014/main" id="{B5E1EDEB-5943-584E-A6A9-A3043D8F81B5}"/>
              </a:ext>
            </a:extLst>
          </p:cNvPr>
          <p:cNvSpPr/>
          <p:nvPr/>
        </p:nvSpPr>
        <p:spPr>
          <a:xfrm rot="16200000">
            <a:off x="91333" y="1289790"/>
            <a:ext cx="9357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ВВП</a:t>
            </a:r>
          </a:p>
        </p:txBody>
      </p:sp>
      <p:sp>
        <p:nvSpPr>
          <p:cNvPr id="13" name="Прямоугольник 15">
            <a:extLst>
              <a:ext uri="{FF2B5EF4-FFF2-40B4-BE49-F238E27FC236}">
                <a16:creationId xmlns:a16="http://schemas.microsoft.com/office/drawing/2014/main" id="{0075458A-3618-B949-9256-B8F8316FDEDB}"/>
              </a:ext>
            </a:extLst>
          </p:cNvPr>
          <p:cNvSpPr/>
          <p:nvPr/>
        </p:nvSpPr>
        <p:spPr>
          <a:xfrm rot="16200000">
            <a:off x="-561928" y="2873965"/>
            <a:ext cx="22325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Потребление</a:t>
            </a:r>
          </a:p>
        </p:txBody>
      </p:sp>
      <p:sp>
        <p:nvSpPr>
          <p:cNvPr id="22" name="Прямоугольник 18">
            <a:extLst>
              <a:ext uri="{FF2B5EF4-FFF2-40B4-BE49-F238E27FC236}">
                <a16:creationId xmlns:a16="http://schemas.microsoft.com/office/drawing/2014/main" id="{32BF753C-91EB-394F-9818-FC5D60175625}"/>
              </a:ext>
            </a:extLst>
          </p:cNvPr>
          <p:cNvSpPr/>
          <p:nvPr/>
        </p:nvSpPr>
        <p:spPr>
          <a:xfrm rot="16200000">
            <a:off x="-485160" y="4894950"/>
            <a:ext cx="20790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Инвестиции</a:t>
            </a:r>
          </a:p>
        </p:txBody>
      </p:sp>
      <p:sp>
        <p:nvSpPr>
          <p:cNvPr id="23" name="Прямоугольник 14">
            <a:extLst>
              <a:ext uri="{FF2B5EF4-FFF2-40B4-BE49-F238E27FC236}">
                <a16:creationId xmlns:a16="http://schemas.microsoft.com/office/drawing/2014/main" id="{F8BACA4C-D3F3-DB45-A6E3-E9B4F75FBD06}"/>
              </a:ext>
            </a:extLst>
          </p:cNvPr>
          <p:cNvSpPr/>
          <p:nvPr/>
        </p:nvSpPr>
        <p:spPr>
          <a:xfrm>
            <a:off x="1179705" y="5715212"/>
            <a:ext cx="877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ВВП</a:t>
            </a:r>
          </a:p>
        </p:txBody>
      </p:sp>
      <p:sp>
        <p:nvSpPr>
          <p:cNvPr id="24" name="Прямоугольник 16">
            <a:extLst>
              <a:ext uri="{FF2B5EF4-FFF2-40B4-BE49-F238E27FC236}">
                <a16:creationId xmlns:a16="http://schemas.microsoft.com/office/drawing/2014/main" id="{C54F6DA8-0A45-384C-BD81-F9646110EFB7}"/>
              </a:ext>
            </a:extLst>
          </p:cNvPr>
          <p:cNvSpPr/>
          <p:nvPr/>
        </p:nvSpPr>
        <p:spPr>
          <a:xfrm>
            <a:off x="2108744" y="5715214"/>
            <a:ext cx="2232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Потребление</a:t>
            </a:r>
          </a:p>
        </p:txBody>
      </p:sp>
      <p:sp>
        <p:nvSpPr>
          <p:cNvPr id="25" name="Прямоугольник 17">
            <a:extLst>
              <a:ext uri="{FF2B5EF4-FFF2-40B4-BE49-F238E27FC236}">
                <a16:creationId xmlns:a16="http://schemas.microsoft.com/office/drawing/2014/main" id="{112D768C-7BE6-5448-ADBB-6B0085AC7AC8}"/>
              </a:ext>
            </a:extLst>
          </p:cNvPr>
          <p:cNvSpPr/>
          <p:nvPr/>
        </p:nvSpPr>
        <p:spPr>
          <a:xfrm>
            <a:off x="4183958" y="5715213"/>
            <a:ext cx="2232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Инвестиции</a:t>
            </a:r>
          </a:p>
        </p:txBody>
      </p:sp>
    </p:spTree>
    <p:extLst>
      <p:ext uri="{BB962C8B-B14F-4D97-AF65-F5344CB8AC3E}">
        <p14:creationId xmlns:p14="http://schemas.microsoft.com/office/powerpoint/2010/main" val="277891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Импульсные отклики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E889CA-C839-6942-A790-1541B7A6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96" y="584775"/>
            <a:ext cx="5361272" cy="5361272"/>
          </a:xfrm>
          <a:prstGeom prst="rect">
            <a:avLst/>
          </a:prstGeom>
        </p:spPr>
      </p:pic>
      <p:pic>
        <p:nvPicPr>
          <p:cNvPr id="7" name="Рисунок 6" descr="Флажок с крестиком">
            <a:extLst>
              <a:ext uri="{FF2B5EF4-FFF2-40B4-BE49-F238E27FC236}">
                <a16:creationId xmlns:a16="http://schemas.microsoft.com/office/drawing/2014/main" id="{D5264FB4-660F-6B4E-90F1-58F81CE125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6952" y="2821737"/>
            <a:ext cx="914400" cy="914400"/>
          </a:xfrm>
          <a:prstGeom prst="rect">
            <a:avLst/>
          </a:prstGeom>
        </p:spPr>
      </p:pic>
      <p:pic>
        <p:nvPicPr>
          <p:cNvPr id="8" name="Рисунок 7" descr="Флажок с крестиком">
            <a:extLst>
              <a:ext uri="{FF2B5EF4-FFF2-40B4-BE49-F238E27FC236}">
                <a16:creationId xmlns:a16="http://schemas.microsoft.com/office/drawing/2014/main" id="{A84FB99F-4E2A-1145-AD91-AE1A8BC940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4344" y="4632966"/>
            <a:ext cx="914400" cy="914400"/>
          </a:xfrm>
          <a:prstGeom prst="rect">
            <a:avLst/>
          </a:prstGeom>
        </p:spPr>
      </p:pic>
      <p:pic>
        <p:nvPicPr>
          <p:cNvPr id="9" name="Рисунок 8" descr="Флажок с крестиком">
            <a:extLst>
              <a:ext uri="{FF2B5EF4-FFF2-40B4-BE49-F238E27FC236}">
                <a16:creationId xmlns:a16="http://schemas.microsoft.com/office/drawing/2014/main" id="{BE4C8468-F661-3B49-AC46-E5A5DBEDA2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11328" y="2881835"/>
            <a:ext cx="914400" cy="914400"/>
          </a:xfrm>
          <a:prstGeom prst="rect">
            <a:avLst/>
          </a:prstGeom>
        </p:spPr>
      </p:pic>
      <p:pic>
        <p:nvPicPr>
          <p:cNvPr id="10" name="Рисунок 9" descr="Флажок с крестиком">
            <a:extLst>
              <a:ext uri="{FF2B5EF4-FFF2-40B4-BE49-F238E27FC236}">
                <a16:creationId xmlns:a16="http://schemas.microsoft.com/office/drawing/2014/main" id="{B65EBBC1-B6B1-DD4A-B25C-A708CA81D4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5173" y="1169550"/>
            <a:ext cx="914400" cy="914400"/>
          </a:xfrm>
          <a:prstGeom prst="rect">
            <a:avLst/>
          </a:prstGeom>
        </p:spPr>
      </p:pic>
      <p:sp>
        <p:nvSpPr>
          <p:cNvPr id="24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918007D8-C350-3A4A-A1C7-08D79822B895}"/>
              </a:ext>
            </a:extLst>
          </p:cNvPr>
          <p:cNvSpPr txBox="1"/>
          <p:nvPr/>
        </p:nvSpPr>
        <p:spPr>
          <a:xfrm>
            <a:off x="611560" y="6176337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www.statsmodels.org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dev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vector_ar.html</a:t>
            </a:r>
            <a:endParaRPr lang="ru-RU" sz="1800" dirty="0">
              <a:solidFill>
                <a:srgbClr val="28516A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9865E2-5A2C-3B4E-B6BC-ADC9E3F56A01}"/>
              </a:ext>
            </a:extLst>
          </p:cNvPr>
          <p:cNvSpPr txBox="1"/>
          <p:nvPr/>
        </p:nvSpPr>
        <p:spPr>
          <a:xfrm>
            <a:off x="6162572" y="692696"/>
            <a:ext cx="287392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342900" indent="-342900">
              <a:buClr>
                <a:srgbClr val="28516A"/>
              </a:buClr>
              <a:buFont typeface="Arial" panose="020B0604020202020204" pitchFamily="34" charset="0"/>
              <a:buChar char="•"/>
              <a:defRPr sz="2400">
                <a:solidFill>
                  <a:srgbClr val="373737"/>
                </a:solidFill>
              </a:defRPr>
            </a:lvl1pPr>
          </a:lstStyle>
          <a:p>
            <a:r>
              <a:rPr lang="ru-RU" dirty="0"/>
              <a:t>Голубая линия – импульсный отклик </a:t>
            </a:r>
          </a:p>
          <a:p>
            <a:endParaRPr lang="ru-RU" dirty="0"/>
          </a:p>
          <a:p>
            <a:r>
              <a:rPr lang="ru-RU" dirty="0"/>
              <a:t>Пунктирная линия – доверительный интервал для него </a:t>
            </a:r>
          </a:p>
          <a:p>
            <a:endParaRPr lang="ru-RU" dirty="0"/>
          </a:p>
          <a:p>
            <a:r>
              <a:rPr lang="ru-RU" dirty="0"/>
              <a:t>Если ноль</a:t>
            </a:r>
            <a:r>
              <a:rPr lang="en-US" dirty="0"/>
              <a:t> </a:t>
            </a:r>
            <a:r>
              <a:rPr lang="ru-RU" dirty="0"/>
              <a:t>внутри интервала</a:t>
            </a:r>
            <a:r>
              <a:rPr lang="en-US" dirty="0"/>
              <a:t>, </a:t>
            </a:r>
            <a:r>
              <a:rPr lang="ru-RU" dirty="0"/>
              <a:t>отклик незначим</a:t>
            </a:r>
          </a:p>
          <a:p>
            <a:endParaRPr lang="ru-RU" dirty="0"/>
          </a:p>
        </p:txBody>
      </p:sp>
      <p:sp>
        <p:nvSpPr>
          <p:cNvPr id="16" name="Прямоугольник 13">
            <a:extLst>
              <a:ext uri="{FF2B5EF4-FFF2-40B4-BE49-F238E27FC236}">
                <a16:creationId xmlns:a16="http://schemas.microsoft.com/office/drawing/2014/main" id="{86DF6529-713E-6247-9CDA-8CFC0B416455}"/>
              </a:ext>
            </a:extLst>
          </p:cNvPr>
          <p:cNvSpPr/>
          <p:nvPr/>
        </p:nvSpPr>
        <p:spPr>
          <a:xfrm rot="16200000">
            <a:off x="91333" y="1289790"/>
            <a:ext cx="9357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ВВП</a:t>
            </a:r>
          </a:p>
        </p:txBody>
      </p:sp>
      <p:sp>
        <p:nvSpPr>
          <p:cNvPr id="17" name="Прямоугольник 15">
            <a:extLst>
              <a:ext uri="{FF2B5EF4-FFF2-40B4-BE49-F238E27FC236}">
                <a16:creationId xmlns:a16="http://schemas.microsoft.com/office/drawing/2014/main" id="{7FED11AD-C3F1-744F-A70E-E9A85DED9BB0}"/>
              </a:ext>
            </a:extLst>
          </p:cNvPr>
          <p:cNvSpPr/>
          <p:nvPr/>
        </p:nvSpPr>
        <p:spPr>
          <a:xfrm rot="16200000">
            <a:off x="-561928" y="2873965"/>
            <a:ext cx="22325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Потребление</a:t>
            </a:r>
          </a:p>
        </p:txBody>
      </p:sp>
      <p:sp>
        <p:nvSpPr>
          <p:cNvPr id="26" name="Прямоугольник 18">
            <a:extLst>
              <a:ext uri="{FF2B5EF4-FFF2-40B4-BE49-F238E27FC236}">
                <a16:creationId xmlns:a16="http://schemas.microsoft.com/office/drawing/2014/main" id="{218C8424-FFFE-8B43-BCFD-7622DDD5EE8D}"/>
              </a:ext>
            </a:extLst>
          </p:cNvPr>
          <p:cNvSpPr/>
          <p:nvPr/>
        </p:nvSpPr>
        <p:spPr>
          <a:xfrm rot="16200000">
            <a:off x="-485160" y="4894950"/>
            <a:ext cx="20790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Инвестиции</a:t>
            </a:r>
          </a:p>
        </p:txBody>
      </p:sp>
      <p:sp>
        <p:nvSpPr>
          <p:cNvPr id="27" name="Прямоугольник 14">
            <a:extLst>
              <a:ext uri="{FF2B5EF4-FFF2-40B4-BE49-F238E27FC236}">
                <a16:creationId xmlns:a16="http://schemas.microsoft.com/office/drawing/2014/main" id="{6531872C-7F69-B043-AD84-E832AB3753A4}"/>
              </a:ext>
            </a:extLst>
          </p:cNvPr>
          <p:cNvSpPr/>
          <p:nvPr/>
        </p:nvSpPr>
        <p:spPr>
          <a:xfrm>
            <a:off x="1179705" y="5715212"/>
            <a:ext cx="877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ВВП</a:t>
            </a:r>
          </a:p>
        </p:txBody>
      </p:sp>
      <p:sp>
        <p:nvSpPr>
          <p:cNvPr id="28" name="Прямоугольник 16">
            <a:extLst>
              <a:ext uri="{FF2B5EF4-FFF2-40B4-BE49-F238E27FC236}">
                <a16:creationId xmlns:a16="http://schemas.microsoft.com/office/drawing/2014/main" id="{AC1835AD-7469-A947-A752-09ED834F221A}"/>
              </a:ext>
            </a:extLst>
          </p:cNvPr>
          <p:cNvSpPr/>
          <p:nvPr/>
        </p:nvSpPr>
        <p:spPr>
          <a:xfrm>
            <a:off x="2108744" y="5715214"/>
            <a:ext cx="2232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Потребление</a:t>
            </a:r>
          </a:p>
        </p:txBody>
      </p:sp>
      <p:sp>
        <p:nvSpPr>
          <p:cNvPr id="29" name="Прямоугольник 17">
            <a:extLst>
              <a:ext uri="{FF2B5EF4-FFF2-40B4-BE49-F238E27FC236}">
                <a16:creationId xmlns:a16="http://schemas.microsoft.com/office/drawing/2014/main" id="{9A92360B-8648-EC40-9DD1-667FF9848545}"/>
              </a:ext>
            </a:extLst>
          </p:cNvPr>
          <p:cNvSpPr/>
          <p:nvPr/>
        </p:nvSpPr>
        <p:spPr>
          <a:xfrm>
            <a:off x="4183958" y="5715213"/>
            <a:ext cx="2232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Инвестиции</a:t>
            </a:r>
          </a:p>
        </p:txBody>
      </p:sp>
    </p:spTree>
    <p:extLst>
      <p:ext uri="{BB962C8B-B14F-4D97-AF65-F5344CB8AC3E}">
        <p14:creationId xmlns:p14="http://schemas.microsoft.com/office/powerpoint/2010/main" val="298191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Импульсные отклики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E889CA-C839-6942-A790-1541B7A6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96" y="584775"/>
            <a:ext cx="5361272" cy="5361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1D808-8699-2349-B2DD-455DE9ABC1F5}"/>
              </a:ext>
            </a:extLst>
          </p:cNvPr>
          <p:cNvSpPr txBox="1"/>
          <p:nvPr/>
        </p:nvSpPr>
        <p:spPr>
          <a:xfrm>
            <a:off x="6121454" y="692696"/>
            <a:ext cx="30225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</a:rPr>
              <a:t>В случайной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ошибке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которая соответствует столбцу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происходит шок</a:t>
            </a:r>
          </a:p>
          <a:p>
            <a:endParaRPr lang="ru-RU" sz="2400" dirty="0">
              <a:solidFill>
                <a:srgbClr val="373737"/>
              </a:solidFill>
            </a:endParaRPr>
          </a:p>
          <a:p>
            <a:r>
              <a:rPr lang="ru-RU" sz="2400" dirty="0">
                <a:solidFill>
                  <a:srgbClr val="373737"/>
                </a:solidFill>
              </a:rPr>
              <a:t>Отклик показывает как меняется переменная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строчке</a:t>
            </a:r>
          </a:p>
          <a:p>
            <a:endParaRPr lang="ru-RU" sz="2400" dirty="0">
              <a:solidFill>
                <a:srgbClr val="373737"/>
              </a:solidFill>
            </a:endParaRPr>
          </a:p>
          <a:p>
            <a:endParaRPr lang="ru-RU" sz="2400" dirty="0">
              <a:solidFill>
                <a:srgbClr val="373737"/>
              </a:solidFill>
            </a:endParaRPr>
          </a:p>
        </p:txBody>
      </p:sp>
      <p:pic>
        <p:nvPicPr>
          <p:cNvPr id="7" name="Рисунок 6" descr="Флажок с крестиком">
            <a:extLst>
              <a:ext uri="{FF2B5EF4-FFF2-40B4-BE49-F238E27FC236}">
                <a16:creationId xmlns:a16="http://schemas.microsoft.com/office/drawing/2014/main" id="{D5264FB4-660F-6B4E-90F1-58F81CE125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6952" y="2821737"/>
            <a:ext cx="914400" cy="914400"/>
          </a:xfrm>
          <a:prstGeom prst="rect">
            <a:avLst/>
          </a:prstGeom>
        </p:spPr>
      </p:pic>
      <p:pic>
        <p:nvPicPr>
          <p:cNvPr id="8" name="Рисунок 7" descr="Флажок с крестиком">
            <a:extLst>
              <a:ext uri="{FF2B5EF4-FFF2-40B4-BE49-F238E27FC236}">
                <a16:creationId xmlns:a16="http://schemas.microsoft.com/office/drawing/2014/main" id="{A84FB99F-4E2A-1145-AD91-AE1A8BC940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4344" y="4632966"/>
            <a:ext cx="914400" cy="914400"/>
          </a:xfrm>
          <a:prstGeom prst="rect">
            <a:avLst/>
          </a:prstGeom>
        </p:spPr>
      </p:pic>
      <p:pic>
        <p:nvPicPr>
          <p:cNvPr id="9" name="Рисунок 8" descr="Флажок с крестиком">
            <a:extLst>
              <a:ext uri="{FF2B5EF4-FFF2-40B4-BE49-F238E27FC236}">
                <a16:creationId xmlns:a16="http://schemas.microsoft.com/office/drawing/2014/main" id="{BE4C8468-F661-3B49-AC46-E5A5DBEDA2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11328" y="2881835"/>
            <a:ext cx="914400" cy="914400"/>
          </a:xfrm>
          <a:prstGeom prst="rect">
            <a:avLst/>
          </a:prstGeom>
        </p:spPr>
      </p:pic>
      <p:pic>
        <p:nvPicPr>
          <p:cNvPr id="10" name="Рисунок 9" descr="Флажок с крестиком">
            <a:extLst>
              <a:ext uri="{FF2B5EF4-FFF2-40B4-BE49-F238E27FC236}">
                <a16:creationId xmlns:a16="http://schemas.microsoft.com/office/drawing/2014/main" id="{B65EBBC1-B6B1-DD4A-B25C-A708CA81D4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5173" y="1169550"/>
            <a:ext cx="914400" cy="914400"/>
          </a:xfrm>
          <a:prstGeom prst="rect">
            <a:avLst/>
          </a:prstGeom>
        </p:spPr>
      </p:pic>
      <p:sp>
        <p:nvSpPr>
          <p:cNvPr id="24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C199FB22-24ED-4C4E-BA2C-53EF651EEE26}"/>
              </a:ext>
            </a:extLst>
          </p:cNvPr>
          <p:cNvSpPr txBox="1"/>
          <p:nvPr/>
        </p:nvSpPr>
        <p:spPr>
          <a:xfrm>
            <a:off x="611560" y="6176337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www.statsmodels.org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dev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vector_ar.html</a:t>
            </a:r>
            <a:endParaRPr lang="ru-RU" sz="1800" dirty="0">
              <a:solidFill>
                <a:srgbClr val="28516A"/>
              </a:solidFill>
            </a:endParaRPr>
          </a:p>
        </p:txBody>
      </p:sp>
      <p:sp>
        <p:nvSpPr>
          <p:cNvPr id="16" name="Прямоугольник 13">
            <a:extLst>
              <a:ext uri="{FF2B5EF4-FFF2-40B4-BE49-F238E27FC236}">
                <a16:creationId xmlns:a16="http://schemas.microsoft.com/office/drawing/2014/main" id="{207592C5-983B-C14E-9C3F-E5B8D111CBDF}"/>
              </a:ext>
            </a:extLst>
          </p:cNvPr>
          <p:cNvSpPr/>
          <p:nvPr/>
        </p:nvSpPr>
        <p:spPr>
          <a:xfrm rot="16200000">
            <a:off x="91333" y="1289790"/>
            <a:ext cx="9357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ВВП</a:t>
            </a:r>
          </a:p>
        </p:txBody>
      </p:sp>
      <p:sp>
        <p:nvSpPr>
          <p:cNvPr id="17" name="Прямоугольник 15">
            <a:extLst>
              <a:ext uri="{FF2B5EF4-FFF2-40B4-BE49-F238E27FC236}">
                <a16:creationId xmlns:a16="http://schemas.microsoft.com/office/drawing/2014/main" id="{0589AD6F-86CE-5F41-A720-685CCDDFBD41}"/>
              </a:ext>
            </a:extLst>
          </p:cNvPr>
          <p:cNvSpPr/>
          <p:nvPr/>
        </p:nvSpPr>
        <p:spPr>
          <a:xfrm rot="16200000">
            <a:off x="-561928" y="2873965"/>
            <a:ext cx="22325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Потребление</a:t>
            </a:r>
          </a:p>
        </p:txBody>
      </p:sp>
      <p:sp>
        <p:nvSpPr>
          <p:cNvPr id="25" name="Прямоугольник 18">
            <a:extLst>
              <a:ext uri="{FF2B5EF4-FFF2-40B4-BE49-F238E27FC236}">
                <a16:creationId xmlns:a16="http://schemas.microsoft.com/office/drawing/2014/main" id="{FA38B490-38D2-A741-8238-153BA59F510F}"/>
              </a:ext>
            </a:extLst>
          </p:cNvPr>
          <p:cNvSpPr/>
          <p:nvPr/>
        </p:nvSpPr>
        <p:spPr>
          <a:xfrm rot="16200000">
            <a:off x="-485160" y="4894950"/>
            <a:ext cx="20790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Инвестиции</a:t>
            </a:r>
          </a:p>
        </p:txBody>
      </p:sp>
      <p:sp>
        <p:nvSpPr>
          <p:cNvPr id="26" name="Прямоугольник 14">
            <a:extLst>
              <a:ext uri="{FF2B5EF4-FFF2-40B4-BE49-F238E27FC236}">
                <a16:creationId xmlns:a16="http://schemas.microsoft.com/office/drawing/2014/main" id="{FF2B172A-50FC-4243-B4FE-86ED1C5CFD8D}"/>
              </a:ext>
            </a:extLst>
          </p:cNvPr>
          <p:cNvSpPr/>
          <p:nvPr/>
        </p:nvSpPr>
        <p:spPr>
          <a:xfrm>
            <a:off x="1179705" y="5715212"/>
            <a:ext cx="877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ВВП</a:t>
            </a:r>
          </a:p>
        </p:txBody>
      </p:sp>
      <p:sp>
        <p:nvSpPr>
          <p:cNvPr id="27" name="Прямоугольник 16">
            <a:extLst>
              <a:ext uri="{FF2B5EF4-FFF2-40B4-BE49-F238E27FC236}">
                <a16:creationId xmlns:a16="http://schemas.microsoft.com/office/drawing/2014/main" id="{FAB0B6E2-62FC-B249-A835-B459EA6CFA40}"/>
              </a:ext>
            </a:extLst>
          </p:cNvPr>
          <p:cNvSpPr/>
          <p:nvPr/>
        </p:nvSpPr>
        <p:spPr>
          <a:xfrm>
            <a:off x="2108744" y="5715214"/>
            <a:ext cx="2232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Потребление</a:t>
            </a:r>
          </a:p>
        </p:txBody>
      </p:sp>
      <p:sp>
        <p:nvSpPr>
          <p:cNvPr id="28" name="Прямоугольник 17">
            <a:extLst>
              <a:ext uri="{FF2B5EF4-FFF2-40B4-BE49-F238E27FC236}">
                <a16:creationId xmlns:a16="http://schemas.microsoft.com/office/drawing/2014/main" id="{E670E6D6-5585-B24D-8FBD-8C0C777CF352}"/>
              </a:ext>
            </a:extLst>
          </p:cNvPr>
          <p:cNvSpPr/>
          <p:nvPr/>
        </p:nvSpPr>
        <p:spPr>
          <a:xfrm>
            <a:off x="4183958" y="5715213"/>
            <a:ext cx="2232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Инвестиции</a:t>
            </a:r>
          </a:p>
        </p:txBody>
      </p:sp>
    </p:spTree>
    <p:extLst>
      <p:ext uri="{BB962C8B-B14F-4D97-AF65-F5344CB8AC3E}">
        <p14:creationId xmlns:p14="http://schemas.microsoft.com/office/powerpoint/2010/main" val="191770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Импульсные отклики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E889CA-C839-6942-A790-1541B7A6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96" y="584775"/>
            <a:ext cx="5361272" cy="5361272"/>
          </a:xfrm>
          <a:prstGeom prst="rect">
            <a:avLst/>
          </a:prstGeom>
        </p:spPr>
      </p:pic>
      <p:pic>
        <p:nvPicPr>
          <p:cNvPr id="7" name="Рисунок 6" descr="Флажок с крестиком">
            <a:extLst>
              <a:ext uri="{FF2B5EF4-FFF2-40B4-BE49-F238E27FC236}">
                <a16:creationId xmlns:a16="http://schemas.microsoft.com/office/drawing/2014/main" id="{D5264FB4-660F-6B4E-90F1-58F81CE125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0232" y="2821737"/>
            <a:ext cx="914400" cy="914400"/>
          </a:xfrm>
          <a:prstGeom prst="rect">
            <a:avLst/>
          </a:prstGeom>
        </p:spPr>
      </p:pic>
      <p:pic>
        <p:nvPicPr>
          <p:cNvPr id="8" name="Рисунок 7" descr="Флажок с крестиком">
            <a:extLst>
              <a:ext uri="{FF2B5EF4-FFF2-40B4-BE49-F238E27FC236}">
                <a16:creationId xmlns:a16="http://schemas.microsoft.com/office/drawing/2014/main" id="{A84FB99F-4E2A-1145-AD91-AE1A8BC940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7624" y="4632966"/>
            <a:ext cx="914400" cy="914400"/>
          </a:xfrm>
          <a:prstGeom prst="rect">
            <a:avLst/>
          </a:prstGeom>
        </p:spPr>
      </p:pic>
      <p:pic>
        <p:nvPicPr>
          <p:cNvPr id="9" name="Рисунок 8" descr="Флажок с крестиком">
            <a:extLst>
              <a:ext uri="{FF2B5EF4-FFF2-40B4-BE49-F238E27FC236}">
                <a16:creationId xmlns:a16="http://schemas.microsoft.com/office/drawing/2014/main" id="{BE4C8468-F661-3B49-AC46-E5A5DBEDA2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4608" y="2881835"/>
            <a:ext cx="914400" cy="914400"/>
          </a:xfrm>
          <a:prstGeom prst="rect">
            <a:avLst/>
          </a:prstGeom>
        </p:spPr>
      </p:pic>
      <p:pic>
        <p:nvPicPr>
          <p:cNvPr id="10" name="Рисунок 9" descr="Флажок с крестиком">
            <a:extLst>
              <a:ext uri="{FF2B5EF4-FFF2-40B4-BE49-F238E27FC236}">
                <a16:creationId xmlns:a16="http://schemas.microsoft.com/office/drawing/2014/main" id="{B65EBBC1-B6B1-DD4A-B25C-A708CA81D4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8453" y="1169550"/>
            <a:ext cx="914400" cy="914400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FFAE91AD-CA78-C442-B5CF-71F8C090BA46}"/>
              </a:ext>
            </a:extLst>
          </p:cNvPr>
          <p:cNvSpPr/>
          <p:nvPr/>
        </p:nvSpPr>
        <p:spPr>
          <a:xfrm>
            <a:off x="2411760" y="692696"/>
            <a:ext cx="1944216" cy="1904888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E99EED6-0333-904E-B527-0A4A32335E9D}"/>
              </a:ext>
            </a:extLst>
          </p:cNvPr>
          <p:cNvSpPr/>
          <p:nvPr/>
        </p:nvSpPr>
        <p:spPr>
          <a:xfrm>
            <a:off x="6084168" y="692696"/>
            <a:ext cx="2721991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ВВП изменился при шоке в потреблении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248F4DF-DDC2-5E40-A8D2-E8C9F32C6E81}"/>
              </a:ext>
            </a:extLst>
          </p:cNvPr>
          <p:cNvSpPr/>
          <p:nvPr/>
        </p:nvSpPr>
        <p:spPr>
          <a:xfrm>
            <a:off x="6098480" y="2703381"/>
            <a:ext cx="2721991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 первые несколько месяцев ВВП увеличится</a:t>
            </a:r>
            <a:r>
              <a:rPr lang="en-US" sz="2400" dirty="0">
                <a:solidFill>
                  <a:srgbClr val="51ADA1"/>
                </a:solidFill>
              </a:rPr>
              <a:t>,</a:t>
            </a:r>
            <a:r>
              <a:rPr lang="ru-RU" sz="2400" dirty="0">
                <a:solidFill>
                  <a:srgbClr val="51ADA1"/>
                </a:solidFill>
              </a:rPr>
              <a:t> а потом постепенно вернётся к прежнему уровню</a:t>
            </a:r>
          </a:p>
        </p:txBody>
      </p:sp>
      <p:sp>
        <p:nvSpPr>
          <p:cNvPr id="2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EE38EBCB-2461-3E46-A9F4-053DD6765E36}"/>
              </a:ext>
            </a:extLst>
          </p:cNvPr>
          <p:cNvSpPr txBox="1"/>
          <p:nvPr/>
        </p:nvSpPr>
        <p:spPr>
          <a:xfrm>
            <a:off x="611560" y="6176337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www.statsmodels.org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dev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vector_ar.html</a:t>
            </a:r>
            <a:endParaRPr lang="ru-RU" sz="1800" dirty="0">
              <a:solidFill>
                <a:srgbClr val="28516A"/>
              </a:solidFill>
            </a:endParaRPr>
          </a:p>
        </p:txBody>
      </p:sp>
      <p:sp>
        <p:nvSpPr>
          <p:cNvPr id="18" name="Прямоугольник 13">
            <a:extLst>
              <a:ext uri="{FF2B5EF4-FFF2-40B4-BE49-F238E27FC236}">
                <a16:creationId xmlns:a16="http://schemas.microsoft.com/office/drawing/2014/main" id="{A94F036C-6E45-994F-B3BA-AE6D9F0899BA}"/>
              </a:ext>
            </a:extLst>
          </p:cNvPr>
          <p:cNvSpPr/>
          <p:nvPr/>
        </p:nvSpPr>
        <p:spPr>
          <a:xfrm rot="16200000">
            <a:off x="91333" y="1289790"/>
            <a:ext cx="9357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ВВП</a:t>
            </a:r>
          </a:p>
        </p:txBody>
      </p:sp>
      <p:sp>
        <p:nvSpPr>
          <p:cNvPr id="19" name="Прямоугольник 15">
            <a:extLst>
              <a:ext uri="{FF2B5EF4-FFF2-40B4-BE49-F238E27FC236}">
                <a16:creationId xmlns:a16="http://schemas.microsoft.com/office/drawing/2014/main" id="{18B5F027-5736-A449-BE3E-94958ABF4986}"/>
              </a:ext>
            </a:extLst>
          </p:cNvPr>
          <p:cNvSpPr/>
          <p:nvPr/>
        </p:nvSpPr>
        <p:spPr>
          <a:xfrm rot="16200000">
            <a:off x="-561928" y="2873965"/>
            <a:ext cx="22325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Потребление</a:t>
            </a:r>
          </a:p>
        </p:txBody>
      </p:sp>
      <p:sp>
        <p:nvSpPr>
          <p:cNvPr id="20" name="Прямоугольник 18">
            <a:extLst>
              <a:ext uri="{FF2B5EF4-FFF2-40B4-BE49-F238E27FC236}">
                <a16:creationId xmlns:a16="http://schemas.microsoft.com/office/drawing/2014/main" id="{5FA4AF0E-B621-B44D-A73E-BB317D2DB9DA}"/>
              </a:ext>
            </a:extLst>
          </p:cNvPr>
          <p:cNvSpPr/>
          <p:nvPr/>
        </p:nvSpPr>
        <p:spPr>
          <a:xfrm rot="16200000">
            <a:off x="-485160" y="4894950"/>
            <a:ext cx="20790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Инвестиции</a:t>
            </a:r>
          </a:p>
        </p:txBody>
      </p:sp>
      <p:sp>
        <p:nvSpPr>
          <p:cNvPr id="28" name="Прямоугольник 14">
            <a:extLst>
              <a:ext uri="{FF2B5EF4-FFF2-40B4-BE49-F238E27FC236}">
                <a16:creationId xmlns:a16="http://schemas.microsoft.com/office/drawing/2014/main" id="{65FF2B7C-3F8C-694B-A398-0A3FDED6CDB5}"/>
              </a:ext>
            </a:extLst>
          </p:cNvPr>
          <p:cNvSpPr/>
          <p:nvPr/>
        </p:nvSpPr>
        <p:spPr>
          <a:xfrm>
            <a:off x="1179705" y="5715212"/>
            <a:ext cx="877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ВВП</a:t>
            </a:r>
          </a:p>
        </p:txBody>
      </p:sp>
      <p:sp>
        <p:nvSpPr>
          <p:cNvPr id="29" name="Прямоугольник 16">
            <a:extLst>
              <a:ext uri="{FF2B5EF4-FFF2-40B4-BE49-F238E27FC236}">
                <a16:creationId xmlns:a16="http://schemas.microsoft.com/office/drawing/2014/main" id="{C53926C4-C47C-2842-AA7D-DB846206ED31}"/>
              </a:ext>
            </a:extLst>
          </p:cNvPr>
          <p:cNvSpPr/>
          <p:nvPr/>
        </p:nvSpPr>
        <p:spPr>
          <a:xfrm>
            <a:off x="2108744" y="5715214"/>
            <a:ext cx="2232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Потребление</a:t>
            </a:r>
          </a:p>
        </p:txBody>
      </p:sp>
      <p:sp>
        <p:nvSpPr>
          <p:cNvPr id="30" name="Прямоугольник 17">
            <a:extLst>
              <a:ext uri="{FF2B5EF4-FFF2-40B4-BE49-F238E27FC236}">
                <a16:creationId xmlns:a16="http://schemas.microsoft.com/office/drawing/2014/main" id="{CE520AB3-2AF7-A444-945A-F22C6780C8C7}"/>
              </a:ext>
            </a:extLst>
          </p:cNvPr>
          <p:cNvSpPr/>
          <p:nvPr/>
        </p:nvSpPr>
        <p:spPr>
          <a:xfrm>
            <a:off x="4183958" y="5715213"/>
            <a:ext cx="2232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Инвестиции</a:t>
            </a:r>
          </a:p>
        </p:txBody>
      </p:sp>
    </p:spTree>
    <p:extLst>
      <p:ext uri="{BB962C8B-B14F-4D97-AF65-F5344CB8AC3E}">
        <p14:creationId xmlns:p14="http://schemas.microsoft.com/office/powerpoint/2010/main" val="383270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ARMA(</a:t>
            </a:r>
            <a:r>
              <a:rPr lang="en-US" sz="3200" b="1" dirty="0" err="1">
                <a:solidFill>
                  <a:srgbClr val="28516A"/>
                </a:solidFill>
              </a:rPr>
              <a:t>p,q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26" name="Овал 7">
            <a:extLst>
              <a:ext uri="{FF2B5EF4-FFF2-40B4-BE49-F238E27FC236}">
                <a16:creationId xmlns:a16="http://schemas.microsoft.com/office/drawing/2014/main" id="{B6C93C64-9733-7843-AC0E-19C414791DE1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10">
                <a:extLst>
                  <a:ext uri="{FF2B5EF4-FFF2-40B4-BE49-F238E27FC236}">
                    <a16:creationId xmlns:a16="http://schemas.microsoft.com/office/drawing/2014/main" id="{A8544B78-5AAC-E646-B446-88039CF97686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10">
                <a:extLst>
                  <a:ext uri="{FF2B5EF4-FFF2-40B4-BE49-F238E27FC236}">
                    <a16:creationId xmlns:a16="http://schemas.microsoft.com/office/drawing/2014/main" id="{A8544B78-5AAC-E646-B446-88039CF97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4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Овал 11">
            <a:extLst>
              <a:ext uri="{FF2B5EF4-FFF2-40B4-BE49-F238E27FC236}">
                <a16:creationId xmlns:a16="http://schemas.microsoft.com/office/drawing/2014/main" id="{3BB8E395-BF7F-5542-9F60-CF3C94E0BE72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12">
            <a:extLst>
              <a:ext uri="{FF2B5EF4-FFF2-40B4-BE49-F238E27FC236}">
                <a16:creationId xmlns:a16="http://schemas.microsoft.com/office/drawing/2014/main" id="{A5DA5DA7-B132-D446-94EC-B2245E7658D1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14">
            <a:extLst>
              <a:ext uri="{FF2B5EF4-FFF2-40B4-BE49-F238E27FC236}">
                <a16:creationId xmlns:a16="http://schemas.microsoft.com/office/drawing/2014/main" id="{98AE6088-E2ED-7242-BB5E-C8DD4315C359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16">
                <a:extLst>
                  <a:ext uri="{FF2B5EF4-FFF2-40B4-BE49-F238E27FC236}">
                    <a16:creationId xmlns:a16="http://schemas.microsoft.com/office/drawing/2014/main" id="{22D29438-7897-AB45-9360-DA5149239647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16">
                <a:extLst>
                  <a:ext uri="{FF2B5EF4-FFF2-40B4-BE49-F238E27FC236}">
                    <a16:creationId xmlns:a16="http://schemas.microsoft.com/office/drawing/2014/main" id="{22D29438-7897-AB45-9360-DA51492396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17">
                <a:extLst>
                  <a:ext uri="{FF2B5EF4-FFF2-40B4-BE49-F238E27FC236}">
                    <a16:creationId xmlns:a16="http://schemas.microsoft.com/office/drawing/2014/main" id="{9031FCDC-BE04-C943-B872-DA2EF974805C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17">
                <a:extLst>
                  <a:ext uri="{FF2B5EF4-FFF2-40B4-BE49-F238E27FC236}">
                    <a16:creationId xmlns:a16="http://schemas.microsoft.com/office/drawing/2014/main" id="{9031FCDC-BE04-C943-B872-DA2EF9748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6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18">
                <a:extLst>
                  <a:ext uri="{FF2B5EF4-FFF2-40B4-BE49-F238E27FC236}">
                    <a16:creationId xmlns:a16="http://schemas.microsoft.com/office/drawing/2014/main" id="{3DCBC141-66DE-7C43-9A38-DA2EC050F6CD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18">
                <a:extLst>
                  <a:ext uri="{FF2B5EF4-FFF2-40B4-BE49-F238E27FC236}">
                    <a16:creationId xmlns:a16="http://schemas.microsoft.com/office/drawing/2014/main" id="{3DCBC141-66DE-7C43-9A38-DA2EC050F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Овал 19">
            <a:extLst>
              <a:ext uri="{FF2B5EF4-FFF2-40B4-BE49-F238E27FC236}">
                <a16:creationId xmlns:a16="http://schemas.microsoft.com/office/drawing/2014/main" id="{A6C5CB44-15D3-3E47-9A2E-C11DCE209FE2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20">
                <a:extLst>
                  <a:ext uri="{FF2B5EF4-FFF2-40B4-BE49-F238E27FC236}">
                    <a16:creationId xmlns:a16="http://schemas.microsoft.com/office/drawing/2014/main" id="{EEF3E29D-5604-A849-9518-301904C56EB4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20">
                <a:extLst>
                  <a:ext uri="{FF2B5EF4-FFF2-40B4-BE49-F238E27FC236}">
                    <a16:creationId xmlns:a16="http://schemas.microsoft.com/office/drawing/2014/main" id="{EEF3E29D-5604-A849-9518-301904C56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8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Прямая со стрелкой 22">
            <a:extLst>
              <a:ext uri="{FF2B5EF4-FFF2-40B4-BE49-F238E27FC236}">
                <a16:creationId xmlns:a16="http://schemas.microsoft.com/office/drawing/2014/main" id="{7D6E5097-1906-A34A-90D9-CF87C2F5FF2C}"/>
              </a:ext>
            </a:extLst>
          </p:cNvPr>
          <p:cNvCxnSpPr>
            <a:cxnSpLocks/>
            <a:stCxn id="35" idx="5"/>
            <a:endCxn id="36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26">
            <a:extLst>
              <a:ext uri="{FF2B5EF4-FFF2-40B4-BE49-F238E27FC236}">
                <a16:creationId xmlns:a16="http://schemas.microsoft.com/office/drawing/2014/main" id="{FF72CEF1-99AE-5C43-9951-FD22533633DC}"/>
              </a:ext>
            </a:extLst>
          </p:cNvPr>
          <p:cNvCxnSpPr>
            <a:cxnSpLocks/>
            <a:stCxn id="26" idx="5"/>
            <a:endCxn id="36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31">
            <a:extLst>
              <a:ext uri="{FF2B5EF4-FFF2-40B4-BE49-F238E27FC236}">
                <a16:creationId xmlns:a16="http://schemas.microsoft.com/office/drawing/2014/main" id="{A2B7C04F-BAFE-B64B-9240-CB55FC71F7F3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23">
            <a:extLst>
              <a:ext uri="{FF2B5EF4-FFF2-40B4-BE49-F238E27FC236}">
                <a16:creationId xmlns:a16="http://schemas.microsoft.com/office/drawing/2014/main" id="{C77DA019-FEBC-0641-8B72-CED58692B0F1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29">
                <a:extLst>
                  <a:ext uri="{FF2B5EF4-FFF2-40B4-BE49-F238E27FC236}">
                    <a16:creationId xmlns:a16="http://schemas.microsoft.com/office/drawing/2014/main" id="{A768F057-FC9A-3641-956F-94BB53A34690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49" name="Прямоугольник 29">
                <a:extLst>
                  <a:ext uri="{FF2B5EF4-FFF2-40B4-BE49-F238E27FC236}">
                    <a16:creationId xmlns:a16="http://schemas.microsoft.com/office/drawing/2014/main" id="{A768F057-FC9A-3641-956F-94BB53A34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Овал 30">
            <a:extLst>
              <a:ext uri="{FF2B5EF4-FFF2-40B4-BE49-F238E27FC236}">
                <a16:creationId xmlns:a16="http://schemas.microsoft.com/office/drawing/2014/main" id="{DD1FF268-AAE2-2F4A-893E-1A37A2013C96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32">
                <a:extLst>
                  <a:ext uri="{FF2B5EF4-FFF2-40B4-BE49-F238E27FC236}">
                    <a16:creationId xmlns:a16="http://schemas.microsoft.com/office/drawing/2014/main" id="{7058BD2B-85E1-9D40-B551-980131099FAA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1" name="Прямоугольник 32">
                <a:extLst>
                  <a:ext uri="{FF2B5EF4-FFF2-40B4-BE49-F238E27FC236}">
                    <a16:creationId xmlns:a16="http://schemas.microsoft.com/office/drawing/2014/main" id="{7058BD2B-85E1-9D40-B551-980131099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10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33">
                <a:extLst>
                  <a:ext uri="{FF2B5EF4-FFF2-40B4-BE49-F238E27FC236}">
                    <a16:creationId xmlns:a16="http://schemas.microsoft.com/office/drawing/2014/main" id="{75EEDA30-E805-774C-B489-7D9E3353C6F8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52" name="Прямоугольник 33">
                <a:extLst>
                  <a:ext uri="{FF2B5EF4-FFF2-40B4-BE49-F238E27FC236}">
                    <a16:creationId xmlns:a16="http://schemas.microsoft.com/office/drawing/2014/main" id="{75EEDA30-E805-774C-B489-7D9E3353C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Прямая со стрелкой 36">
            <a:extLst>
              <a:ext uri="{FF2B5EF4-FFF2-40B4-BE49-F238E27FC236}">
                <a16:creationId xmlns:a16="http://schemas.microsoft.com/office/drawing/2014/main" id="{5B59E7A4-5455-AF41-A5AC-B7DAAADC9D7F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37">
            <a:extLst>
              <a:ext uri="{FF2B5EF4-FFF2-40B4-BE49-F238E27FC236}">
                <a16:creationId xmlns:a16="http://schemas.microsoft.com/office/drawing/2014/main" id="{74255B62-B2F9-7240-BB82-7ED4312D35D0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38">
            <a:extLst>
              <a:ext uri="{FF2B5EF4-FFF2-40B4-BE49-F238E27FC236}">
                <a16:creationId xmlns:a16="http://schemas.microsoft.com/office/drawing/2014/main" id="{51EA9261-EF68-FC45-8340-9029EF314583}"/>
              </a:ext>
            </a:extLst>
          </p:cNvPr>
          <p:cNvCxnSpPr>
            <a:cxnSpLocks/>
            <a:stCxn id="50" idx="7"/>
            <a:endCxn id="36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Содержимое 2">
                <a:extLst>
                  <a:ext uri="{FF2B5EF4-FFF2-40B4-BE49-F238E27FC236}">
                    <a16:creationId xmlns:a16="http://schemas.microsoft.com/office/drawing/2014/main" id="{CA9B1550-7602-0F4A-B3C1-0BEC56A2CA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5424" y="507443"/>
                <a:ext cx="5616624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Соединим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459A4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одну модель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56" name="Содержимое 2">
                <a:extLst>
                  <a:ext uri="{FF2B5EF4-FFF2-40B4-BE49-F238E27FC236}">
                    <a16:creationId xmlns:a16="http://schemas.microsoft.com/office/drawing/2014/main" id="{CA9B1550-7602-0F4A-B3C1-0BEC56A2C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424" y="507443"/>
                <a:ext cx="5616624" cy="546408"/>
              </a:xfrm>
              <a:prstGeom prst="rect">
                <a:avLst/>
              </a:prstGeom>
              <a:blipFill>
                <a:blip r:embed="rId12"/>
                <a:stretch>
                  <a:fillRect l="-3386" t="-15556" r="-45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15">
                <a:extLst>
                  <a:ext uri="{FF2B5EF4-FFF2-40B4-BE49-F238E27FC236}">
                    <a16:creationId xmlns:a16="http://schemas.microsoft.com/office/drawing/2014/main" id="{67FB15E9-5A7E-FE4A-84FC-B36335F21668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7" name="Прямоугольник 15">
                <a:extLst>
                  <a:ext uri="{FF2B5EF4-FFF2-40B4-BE49-F238E27FC236}">
                    <a16:creationId xmlns:a16="http://schemas.microsoft.com/office/drawing/2014/main" id="{67FB15E9-5A7E-FE4A-84FC-B36335F216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25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Импульсные отклики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E889CA-C839-6942-A790-1541B7A6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96" y="584775"/>
            <a:ext cx="5361272" cy="5361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1D808-8699-2349-B2DD-455DE9ABC1F5}"/>
              </a:ext>
            </a:extLst>
          </p:cNvPr>
          <p:cNvSpPr txBox="1"/>
          <p:nvPr/>
        </p:nvSpPr>
        <p:spPr>
          <a:xfrm>
            <a:off x="6121454" y="1003253"/>
            <a:ext cx="2873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В шоках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по диагонали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нет смысла</a:t>
            </a:r>
          </a:p>
          <a:p>
            <a:endParaRPr lang="ru-RU" sz="2400" dirty="0">
              <a:solidFill>
                <a:srgbClr val="C0504D"/>
              </a:solidFill>
            </a:endParaRPr>
          </a:p>
          <a:p>
            <a:endParaRPr lang="ru-RU" sz="2400" dirty="0">
              <a:solidFill>
                <a:srgbClr val="C0504D"/>
              </a:solidFill>
            </a:endParaRPr>
          </a:p>
        </p:txBody>
      </p:sp>
      <p:pic>
        <p:nvPicPr>
          <p:cNvPr id="7" name="Рисунок 6" descr="Флажок с крестиком">
            <a:extLst>
              <a:ext uri="{FF2B5EF4-FFF2-40B4-BE49-F238E27FC236}">
                <a16:creationId xmlns:a16="http://schemas.microsoft.com/office/drawing/2014/main" id="{D5264FB4-660F-6B4E-90F1-58F81CE125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616" y="2821737"/>
            <a:ext cx="914400" cy="914400"/>
          </a:xfrm>
          <a:prstGeom prst="rect">
            <a:avLst/>
          </a:prstGeom>
        </p:spPr>
      </p:pic>
      <p:pic>
        <p:nvPicPr>
          <p:cNvPr id="8" name="Рисунок 7" descr="Флажок с крестиком">
            <a:extLst>
              <a:ext uri="{FF2B5EF4-FFF2-40B4-BE49-F238E27FC236}">
                <a16:creationId xmlns:a16="http://schemas.microsoft.com/office/drawing/2014/main" id="{A84FB99F-4E2A-1145-AD91-AE1A8BC940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4344" y="4632966"/>
            <a:ext cx="914400" cy="914400"/>
          </a:xfrm>
          <a:prstGeom prst="rect">
            <a:avLst/>
          </a:prstGeom>
        </p:spPr>
      </p:pic>
      <p:pic>
        <p:nvPicPr>
          <p:cNvPr id="9" name="Рисунок 8" descr="Флажок с крестиком">
            <a:extLst>
              <a:ext uri="{FF2B5EF4-FFF2-40B4-BE49-F238E27FC236}">
                <a16:creationId xmlns:a16="http://schemas.microsoft.com/office/drawing/2014/main" id="{BE4C8468-F661-3B49-AC46-E5A5DBEDA2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11328" y="2881835"/>
            <a:ext cx="914400" cy="914400"/>
          </a:xfrm>
          <a:prstGeom prst="rect">
            <a:avLst/>
          </a:prstGeom>
        </p:spPr>
      </p:pic>
      <p:pic>
        <p:nvPicPr>
          <p:cNvPr id="10" name="Рисунок 9" descr="Флажок с крестиком">
            <a:extLst>
              <a:ext uri="{FF2B5EF4-FFF2-40B4-BE49-F238E27FC236}">
                <a16:creationId xmlns:a16="http://schemas.microsoft.com/office/drawing/2014/main" id="{B65EBBC1-B6B1-DD4A-B25C-A708CA81D4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5173" y="1169550"/>
            <a:ext cx="914400" cy="914400"/>
          </a:xfrm>
          <a:prstGeom prst="rect">
            <a:avLst/>
          </a:prstGeom>
        </p:spPr>
      </p:pic>
      <p:pic>
        <p:nvPicPr>
          <p:cNvPr id="11" name="Рисунок 10" descr="Флажок с крестиком">
            <a:extLst>
              <a:ext uri="{FF2B5EF4-FFF2-40B4-BE49-F238E27FC236}">
                <a16:creationId xmlns:a16="http://schemas.microsoft.com/office/drawing/2014/main" id="{94284F0D-2E20-D44B-B07C-62C8DC5C0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4494" y="1173473"/>
            <a:ext cx="914400" cy="914400"/>
          </a:xfrm>
          <a:prstGeom prst="rect">
            <a:avLst/>
          </a:prstGeom>
        </p:spPr>
      </p:pic>
      <p:pic>
        <p:nvPicPr>
          <p:cNvPr id="12" name="Рисунок 11" descr="Флажок с крестиком">
            <a:extLst>
              <a:ext uri="{FF2B5EF4-FFF2-40B4-BE49-F238E27FC236}">
                <a16:creationId xmlns:a16="http://schemas.microsoft.com/office/drawing/2014/main" id="{56DD576D-23C4-914C-A5E4-AD513401BE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6332" y="2880818"/>
            <a:ext cx="914400" cy="914400"/>
          </a:xfrm>
          <a:prstGeom prst="rect">
            <a:avLst/>
          </a:prstGeom>
        </p:spPr>
      </p:pic>
      <p:pic>
        <p:nvPicPr>
          <p:cNvPr id="13" name="Рисунок 12" descr="Флажок с крестиком">
            <a:extLst>
              <a:ext uri="{FF2B5EF4-FFF2-40B4-BE49-F238E27FC236}">
                <a16:creationId xmlns:a16="http://schemas.microsoft.com/office/drawing/2014/main" id="{FB4E5439-37D6-1346-AC6C-4BC43188B8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5173" y="4594120"/>
            <a:ext cx="914400" cy="914400"/>
          </a:xfrm>
          <a:prstGeom prst="rect">
            <a:avLst/>
          </a:prstGeom>
        </p:spPr>
      </p:pic>
      <p:sp>
        <p:nvSpPr>
          <p:cNvPr id="20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B60A2CD3-F3E2-B845-8457-0FD917D646E4}"/>
              </a:ext>
            </a:extLst>
          </p:cNvPr>
          <p:cNvSpPr txBox="1"/>
          <p:nvPr/>
        </p:nvSpPr>
        <p:spPr>
          <a:xfrm>
            <a:off x="611560" y="6176337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www.statsmodels.org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dev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vector_ar.html</a:t>
            </a:r>
            <a:endParaRPr lang="ru-RU" sz="1800" dirty="0">
              <a:solidFill>
                <a:srgbClr val="28516A"/>
              </a:solidFill>
            </a:endParaRPr>
          </a:p>
        </p:txBody>
      </p:sp>
      <p:sp>
        <p:nvSpPr>
          <p:cNvPr id="21" name="Прямоугольник 13">
            <a:extLst>
              <a:ext uri="{FF2B5EF4-FFF2-40B4-BE49-F238E27FC236}">
                <a16:creationId xmlns:a16="http://schemas.microsoft.com/office/drawing/2014/main" id="{2D6F379D-63BF-524A-B4DC-C08C1D24908E}"/>
              </a:ext>
            </a:extLst>
          </p:cNvPr>
          <p:cNvSpPr/>
          <p:nvPr/>
        </p:nvSpPr>
        <p:spPr>
          <a:xfrm rot="16200000">
            <a:off x="91333" y="1289790"/>
            <a:ext cx="9357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ВВП</a:t>
            </a:r>
          </a:p>
        </p:txBody>
      </p:sp>
      <p:sp>
        <p:nvSpPr>
          <p:cNvPr id="22" name="Прямоугольник 15">
            <a:extLst>
              <a:ext uri="{FF2B5EF4-FFF2-40B4-BE49-F238E27FC236}">
                <a16:creationId xmlns:a16="http://schemas.microsoft.com/office/drawing/2014/main" id="{DDCFBE81-4AF6-6348-88BF-482860C347D9}"/>
              </a:ext>
            </a:extLst>
          </p:cNvPr>
          <p:cNvSpPr/>
          <p:nvPr/>
        </p:nvSpPr>
        <p:spPr>
          <a:xfrm rot="16200000">
            <a:off x="-561928" y="2873965"/>
            <a:ext cx="22325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Потребление</a:t>
            </a:r>
          </a:p>
        </p:txBody>
      </p:sp>
      <p:sp>
        <p:nvSpPr>
          <p:cNvPr id="23" name="Прямоугольник 18">
            <a:extLst>
              <a:ext uri="{FF2B5EF4-FFF2-40B4-BE49-F238E27FC236}">
                <a16:creationId xmlns:a16="http://schemas.microsoft.com/office/drawing/2014/main" id="{A7906E00-8347-7148-8BA8-4B87F62EA202}"/>
              </a:ext>
            </a:extLst>
          </p:cNvPr>
          <p:cNvSpPr/>
          <p:nvPr/>
        </p:nvSpPr>
        <p:spPr>
          <a:xfrm rot="16200000">
            <a:off x="-485160" y="4894950"/>
            <a:ext cx="20790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Инвестиции</a:t>
            </a:r>
          </a:p>
        </p:txBody>
      </p:sp>
      <p:sp>
        <p:nvSpPr>
          <p:cNvPr id="24" name="Прямоугольник 14">
            <a:extLst>
              <a:ext uri="{FF2B5EF4-FFF2-40B4-BE49-F238E27FC236}">
                <a16:creationId xmlns:a16="http://schemas.microsoft.com/office/drawing/2014/main" id="{957D8D14-3A62-E74A-B48E-85198C7371F5}"/>
              </a:ext>
            </a:extLst>
          </p:cNvPr>
          <p:cNvSpPr/>
          <p:nvPr/>
        </p:nvSpPr>
        <p:spPr>
          <a:xfrm>
            <a:off x="1179705" y="5715212"/>
            <a:ext cx="877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ВВП</a:t>
            </a:r>
          </a:p>
        </p:txBody>
      </p:sp>
      <p:sp>
        <p:nvSpPr>
          <p:cNvPr id="25" name="Прямоугольник 16">
            <a:extLst>
              <a:ext uri="{FF2B5EF4-FFF2-40B4-BE49-F238E27FC236}">
                <a16:creationId xmlns:a16="http://schemas.microsoft.com/office/drawing/2014/main" id="{1AFD8BC0-1B5A-5F43-97ED-28F4980B7082}"/>
              </a:ext>
            </a:extLst>
          </p:cNvPr>
          <p:cNvSpPr/>
          <p:nvPr/>
        </p:nvSpPr>
        <p:spPr>
          <a:xfrm>
            <a:off x="2108744" y="5715214"/>
            <a:ext cx="2232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Потребление</a:t>
            </a:r>
          </a:p>
        </p:txBody>
      </p:sp>
      <p:sp>
        <p:nvSpPr>
          <p:cNvPr id="26" name="Прямоугольник 17">
            <a:extLst>
              <a:ext uri="{FF2B5EF4-FFF2-40B4-BE49-F238E27FC236}">
                <a16:creationId xmlns:a16="http://schemas.microsoft.com/office/drawing/2014/main" id="{1976AFB3-1F16-1843-85FD-7D6ACC6CABF9}"/>
              </a:ext>
            </a:extLst>
          </p:cNvPr>
          <p:cNvSpPr/>
          <p:nvPr/>
        </p:nvSpPr>
        <p:spPr>
          <a:xfrm>
            <a:off x="4183958" y="5715213"/>
            <a:ext cx="2232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Инвестиции</a:t>
            </a:r>
          </a:p>
        </p:txBody>
      </p:sp>
    </p:spTree>
    <p:extLst>
      <p:ext uri="{BB962C8B-B14F-4D97-AF65-F5344CB8AC3E}">
        <p14:creationId xmlns:p14="http://schemas.microsoft.com/office/powerpoint/2010/main" val="27546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Что делать</a:t>
            </a:r>
            <a:r>
              <a:rPr lang="en-US" sz="3200" b="1" dirty="0">
                <a:solidFill>
                  <a:srgbClr val="28516A"/>
                </a:solidFill>
              </a:rPr>
              <a:t>, </a:t>
            </a:r>
            <a:r>
              <a:rPr lang="ru-RU" sz="3200" b="1" dirty="0">
                <a:solidFill>
                  <a:srgbClr val="28516A"/>
                </a:solidFill>
              </a:rPr>
              <a:t>если ряды </a:t>
            </a:r>
            <a:r>
              <a:rPr lang="ru-RU" sz="3200" b="1" dirty="0" err="1">
                <a:solidFill>
                  <a:srgbClr val="28516A"/>
                </a:solidFill>
              </a:rPr>
              <a:t>нестационарны</a:t>
            </a:r>
            <a:r>
              <a:rPr lang="ru-RU" sz="3200" b="1" dirty="0">
                <a:solidFill>
                  <a:srgbClr val="28516A"/>
                </a:solidFill>
              </a:rPr>
              <a:t>?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27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Можно попробовать оценивать модели</a:t>
            </a:r>
            <a:r>
              <a:rPr lang="en-US" dirty="0"/>
              <a:t>, </a:t>
            </a:r>
            <a:r>
              <a:rPr lang="ru-RU" dirty="0"/>
              <a:t>для которых неважна эта предпосылка</a:t>
            </a:r>
          </a:p>
          <a:p>
            <a:r>
              <a:rPr lang="ru-RU" dirty="0"/>
              <a:t>Можно попробовать взять все ряды в разностях</a:t>
            </a:r>
            <a:r>
              <a:rPr lang="en-US" dirty="0"/>
              <a:t>, </a:t>
            </a:r>
            <a:r>
              <a:rPr lang="ru-RU" dirty="0"/>
              <a:t>таким образом сделав их стационарными</a:t>
            </a:r>
          </a:p>
          <a:p>
            <a:r>
              <a:rPr lang="ru-RU" dirty="0"/>
              <a:t>Можно задуматься о </a:t>
            </a:r>
            <a:r>
              <a:rPr lang="ru-RU" dirty="0" err="1"/>
              <a:t>коинтеграции</a:t>
            </a:r>
            <a:r>
              <a:rPr lang="en-US" dirty="0"/>
              <a:t>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43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 err="1">
                <a:solidFill>
                  <a:srgbClr val="28516A"/>
                </a:solidFill>
              </a:rPr>
              <a:t>Коинтеграция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395536" y="692696"/>
            <a:ext cx="8424936" cy="36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 err="1">
                <a:solidFill>
                  <a:srgbClr val="28516A"/>
                </a:solidFill>
                <a:latin typeface="Myriad Pro" pitchFamily="34" charset="0"/>
              </a:rPr>
              <a:t>Коинтеграция</a:t>
            </a:r>
            <a:r>
              <a:rPr lang="ru-RU" sz="2400" b="1" dirty="0">
                <a:solidFill>
                  <a:srgbClr val="2459A4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– это свойство нескольких нестационарных рядов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заключающиеся в существовании их стационарной линейной комбинации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 основе этого свойства можно найти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“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долгосрочные взаимосвязи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”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между нестационарными рядами и исследовать краткосрочные отклонения от них ⇒ модели коррекции ошибок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8A2E07-CD18-0D4C-BB4D-E3742EE80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450" y="3212976"/>
            <a:ext cx="3456384" cy="34563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7342F-C5CE-7A4B-95E7-C732E8DF44F1}"/>
              </a:ext>
            </a:extLst>
          </p:cNvPr>
          <p:cNvSpPr txBox="1"/>
          <p:nvPr/>
        </p:nvSpPr>
        <p:spPr>
          <a:xfrm>
            <a:off x="7040086" y="4273550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Случайные блуждания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13B331-1271-6E4E-B0FB-F9CDDA960C8D}"/>
              </a:ext>
            </a:extLst>
          </p:cNvPr>
          <p:cNvSpPr txBox="1"/>
          <p:nvPr/>
        </p:nvSpPr>
        <p:spPr>
          <a:xfrm>
            <a:off x="1519198" y="3987425"/>
            <a:ext cx="2260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solidFill>
                  <a:srgbClr val="C0504D"/>
                </a:solidFill>
              </a:rPr>
              <a:t>Коинтеграция</a:t>
            </a:r>
            <a:endParaRPr lang="ru-RU" sz="2400" dirty="0">
              <a:solidFill>
                <a:srgbClr val="C0504D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6188E074-E9AB-1F43-BAEB-AFBA7F1D91A7}"/>
              </a:ext>
            </a:extLst>
          </p:cNvPr>
          <p:cNvCxnSpPr>
            <a:cxnSpLocks/>
          </p:cNvCxnSpPr>
          <p:nvPr/>
        </p:nvCxnSpPr>
        <p:spPr>
          <a:xfrm flipH="1">
            <a:off x="4067946" y="4941168"/>
            <a:ext cx="2880318" cy="792088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987BB86-8056-6341-8400-06CAFA90C0EE}"/>
              </a:ext>
            </a:extLst>
          </p:cNvPr>
          <p:cNvCxnSpPr>
            <a:cxnSpLocks/>
          </p:cNvCxnSpPr>
          <p:nvPr/>
        </p:nvCxnSpPr>
        <p:spPr>
          <a:xfrm flipH="1">
            <a:off x="6007834" y="4645255"/>
            <a:ext cx="940430" cy="131563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1B5D9352-B867-D649-BE70-1F0E702B389A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649555" y="4449090"/>
            <a:ext cx="914333" cy="65545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611560" y="6165850"/>
            <a:ext cx="11434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freesvg.org</a:t>
            </a:r>
            <a:endParaRPr lang="ru-RU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047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55446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Есть класс моделей</a:t>
            </a:r>
            <a:r>
              <a:rPr lang="en-US" dirty="0"/>
              <a:t>,</a:t>
            </a:r>
            <a:r>
              <a:rPr lang="ru-RU" dirty="0"/>
              <a:t> позволяющих моделировать системы из временных рядов</a:t>
            </a:r>
          </a:p>
          <a:p>
            <a:r>
              <a:rPr lang="ru-RU" dirty="0"/>
              <a:t>В рамках таких моделей можно не только заниматься прогнозированием</a:t>
            </a:r>
            <a:r>
              <a:rPr lang="en-US" dirty="0"/>
              <a:t>, </a:t>
            </a:r>
            <a:r>
              <a:rPr lang="ru-RU" dirty="0"/>
              <a:t>но и пытаться проверять гипотезы </a:t>
            </a:r>
            <a:br>
              <a:rPr lang="ru-RU" dirty="0"/>
            </a:br>
            <a:r>
              <a:rPr lang="ru-RU" dirty="0"/>
              <a:t>о взаимосвязях между различными переменными</a:t>
            </a:r>
          </a:p>
        </p:txBody>
      </p:sp>
    </p:spTree>
    <p:extLst>
      <p:ext uri="{BB962C8B-B14F-4D97-AF65-F5344CB8AC3E}">
        <p14:creationId xmlns:p14="http://schemas.microsoft.com/office/powerpoint/2010/main" val="5651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640960" cy="6264696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ru-RU" dirty="0"/>
              <a:t>Кластеризация временных рядов</a:t>
            </a:r>
          </a:p>
        </p:txBody>
      </p:sp>
    </p:spTree>
    <p:extLst>
      <p:ext uri="{BB962C8B-B14F-4D97-AF65-F5344CB8AC3E}">
        <p14:creationId xmlns:p14="http://schemas.microsoft.com/office/powerpoint/2010/main" val="170966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Кластеризация рядов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55446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Прогнозированием и проверкой гипотез работа </a:t>
            </a:r>
            <a:br>
              <a:rPr lang="ru-RU" dirty="0"/>
            </a:br>
            <a:r>
              <a:rPr lang="ru-RU" dirty="0"/>
              <a:t>с рядами не ограничивается</a:t>
            </a:r>
          </a:p>
          <a:p>
            <a:r>
              <a:rPr lang="ru-RU" dirty="0"/>
              <a:t>Ряды можно </a:t>
            </a:r>
            <a:r>
              <a:rPr lang="ru-RU" dirty="0" err="1"/>
              <a:t>кластеризовать</a:t>
            </a:r>
            <a:r>
              <a:rPr lang="ru-RU" dirty="0"/>
              <a:t> и классифицировать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96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Зачем </a:t>
            </a:r>
            <a:r>
              <a:rPr lang="ru-RU" sz="3200" b="1" dirty="0" err="1">
                <a:solidFill>
                  <a:srgbClr val="28516A"/>
                </a:solidFill>
              </a:rPr>
              <a:t>кластеризовать</a:t>
            </a:r>
            <a:r>
              <a:rPr lang="ru-RU" sz="3200" b="1" dirty="0">
                <a:solidFill>
                  <a:srgbClr val="28516A"/>
                </a:solidFill>
              </a:rPr>
              <a:t> ряды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24482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Найти похожие по динамике и паттернам группы временных рядов</a:t>
            </a:r>
            <a:r>
              <a:rPr lang="en-US" dirty="0"/>
              <a:t>: </a:t>
            </a:r>
            <a:r>
              <a:rPr lang="ru-RU" dirty="0"/>
              <a:t>поведение пользователей</a:t>
            </a:r>
            <a:r>
              <a:rPr lang="en-US" dirty="0"/>
              <a:t>, </a:t>
            </a:r>
            <a:r>
              <a:rPr lang="ru-RU" dirty="0"/>
              <a:t>похожие друг на друга акции</a:t>
            </a:r>
          </a:p>
          <a:p>
            <a:r>
              <a:rPr lang="ru-RU" dirty="0"/>
              <a:t>Поиск объектов с аномальным поведением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4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Проблемы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24482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Похожие паттерны могут находиться на разных участках временных рядов </a:t>
            </a:r>
          </a:p>
          <a:p>
            <a:r>
              <a:rPr lang="ru-RU" dirty="0"/>
              <a:t>Временные ряды разной длины</a:t>
            </a:r>
          </a:p>
          <a:p>
            <a:r>
              <a:rPr lang="ru-RU" dirty="0"/>
              <a:t>Сложность вычислений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50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Методы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237626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Классическая кластеризация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28516A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 сырых данных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приведённых к одинаковой длине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 признаках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извлечённых из рядов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Вычислительно дёшево</a:t>
            </a:r>
          </a:p>
        </p:txBody>
      </p:sp>
    </p:spTree>
    <p:extLst>
      <p:ext uri="{BB962C8B-B14F-4D97-AF65-F5344CB8AC3E}">
        <p14:creationId xmlns:p14="http://schemas.microsoft.com/office/powerpoint/2010/main" val="123362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Методы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237626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Кластеризация на </a:t>
            </a:r>
            <a:r>
              <a:rPr lang="ru-RU" sz="2400" b="1" dirty="0" err="1">
                <a:solidFill>
                  <a:srgbClr val="28516A"/>
                </a:solidFill>
                <a:latin typeface="Myriad Pro" pitchFamily="34" charset="0"/>
              </a:rPr>
              <a:t>эмбедингах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:</a:t>
            </a:r>
            <a:endParaRPr lang="ru-RU" sz="2400" b="1" dirty="0">
              <a:solidFill>
                <a:srgbClr val="28516A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 помощью 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нейросетей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преобразуем ряды любой длины в сжатые представления фиксированной длины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Запускаем классические методы кластеризации на получившихся представлениях (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эмбедингах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379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ARMA(</a:t>
            </a:r>
            <a:r>
              <a:rPr lang="en-US" sz="3200" b="1" dirty="0" err="1">
                <a:solidFill>
                  <a:srgbClr val="28516A"/>
                </a:solidFill>
              </a:rPr>
              <a:t>p,q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36" name="Овал 7">
            <a:extLst>
              <a:ext uri="{FF2B5EF4-FFF2-40B4-BE49-F238E27FC236}">
                <a16:creationId xmlns:a16="http://schemas.microsoft.com/office/drawing/2014/main" id="{93039B13-8930-9C44-B50F-844835FF7C64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10">
                <a:extLst>
                  <a:ext uri="{FF2B5EF4-FFF2-40B4-BE49-F238E27FC236}">
                    <a16:creationId xmlns:a16="http://schemas.microsoft.com/office/drawing/2014/main" id="{82AADDA1-4F87-4341-BBD5-C4D2588D584F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10">
                <a:extLst>
                  <a:ext uri="{FF2B5EF4-FFF2-40B4-BE49-F238E27FC236}">
                    <a16:creationId xmlns:a16="http://schemas.microsoft.com/office/drawing/2014/main" id="{82AADDA1-4F87-4341-BBD5-C4D2588D5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4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Овал 11">
            <a:extLst>
              <a:ext uri="{FF2B5EF4-FFF2-40B4-BE49-F238E27FC236}">
                <a16:creationId xmlns:a16="http://schemas.microsoft.com/office/drawing/2014/main" id="{DED2A708-ECA4-ED4E-BAD8-756AA3C29230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12">
            <a:extLst>
              <a:ext uri="{FF2B5EF4-FFF2-40B4-BE49-F238E27FC236}">
                <a16:creationId xmlns:a16="http://schemas.microsoft.com/office/drawing/2014/main" id="{55F9888B-0031-964C-AB9E-0F5170FB6E47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14">
            <a:extLst>
              <a:ext uri="{FF2B5EF4-FFF2-40B4-BE49-F238E27FC236}">
                <a16:creationId xmlns:a16="http://schemas.microsoft.com/office/drawing/2014/main" id="{820BD501-D2D2-6641-B196-9076C8EBBA87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16">
                <a:extLst>
                  <a:ext uri="{FF2B5EF4-FFF2-40B4-BE49-F238E27FC236}">
                    <a16:creationId xmlns:a16="http://schemas.microsoft.com/office/drawing/2014/main" id="{FE5F1A39-DAC0-BD4D-990E-F605FA177508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16">
                <a:extLst>
                  <a:ext uri="{FF2B5EF4-FFF2-40B4-BE49-F238E27FC236}">
                    <a16:creationId xmlns:a16="http://schemas.microsoft.com/office/drawing/2014/main" id="{FE5F1A39-DAC0-BD4D-990E-F605FA1775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17">
                <a:extLst>
                  <a:ext uri="{FF2B5EF4-FFF2-40B4-BE49-F238E27FC236}">
                    <a16:creationId xmlns:a16="http://schemas.microsoft.com/office/drawing/2014/main" id="{6687DE25-4FEE-9C4D-8C4C-BAC2C53E247E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17">
                <a:extLst>
                  <a:ext uri="{FF2B5EF4-FFF2-40B4-BE49-F238E27FC236}">
                    <a16:creationId xmlns:a16="http://schemas.microsoft.com/office/drawing/2014/main" id="{6687DE25-4FEE-9C4D-8C4C-BAC2C53E24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6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18">
                <a:extLst>
                  <a:ext uri="{FF2B5EF4-FFF2-40B4-BE49-F238E27FC236}">
                    <a16:creationId xmlns:a16="http://schemas.microsoft.com/office/drawing/2014/main" id="{3E40E898-2B20-6043-8A38-8411CBC12A5A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18">
                <a:extLst>
                  <a:ext uri="{FF2B5EF4-FFF2-40B4-BE49-F238E27FC236}">
                    <a16:creationId xmlns:a16="http://schemas.microsoft.com/office/drawing/2014/main" id="{3E40E898-2B20-6043-8A38-8411CBC12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Овал 19">
            <a:extLst>
              <a:ext uri="{FF2B5EF4-FFF2-40B4-BE49-F238E27FC236}">
                <a16:creationId xmlns:a16="http://schemas.microsoft.com/office/drawing/2014/main" id="{0E3D16AF-3317-6E46-8010-D3F6DF74B5FF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20">
                <a:extLst>
                  <a:ext uri="{FF2B5EF4-FFF2-40B4-BE49-F238E27FC236}">
                    <a16:creationId xmlns:a16="http://schemas.microsoft.com/office/drawing/2014/main" id="{7A900384-B7A4-3244-92B9-F41B536EAC70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9" name="Прямоугольник 20">
                <a:extLst>
                  <a:ext uri="{FF2B5EF4-FFF2-40B4-BE49-F238E27FC236}">
                    <a16:creationId xmlns:a16="http://schemas.microsoft.com/office/drawing/2014/main" id="{7A900384-B7A4-3244-92B9-F41B536EA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8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Прямая со стрелкой 22">
            <a:extLst>
              <a:ext uri="{FF2B5EF4-FFF2-40B4-BE49-F238E27FC236}">
                <a16:creationId xmlns:a16="http://schemas.microsoft.com/office/drawing/2014/main" id="{45801BD0-3ED9-2B45-B4F7-08EA3B812F36}"/>
              </a:ext>
            </a:extLst>
          </p:cNvPr>
          <p:cNvCxnSpPr>
            <a:cxnSpLocks/>
            <a:stCxn id="42" idx="5"/>
            <a:endCxn id="43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26">
            <a:extLst>
              <a:ext uri="{FF2B5EF4-FFF2-40B4-BE49-F238E27FC236}">
                <a16:creationId xmlns:a16="http://schemas.microsoft.com/office/drawing/2014/main" id="{15F8F738-4C75-D640-88DD-263AD274DCC3}"/>
              </a:ext>
            </a:extLst>
          </p:cNvPr>
          <p:cNvCxnSpPr>
            <a:cxnSpLocks/>
            <a:stCxn id="36" idx="5"/>
            <a:endCxn id="43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31">
            <a:extLst>
              <a:ext uri="{FF2B5EF4-FFF2-40B4-BE49-F238E27FC236}">
                <a16:creationId xmlns:a16="http://schemas.microsoft.com/office/drawing/2014/main" id="{DBA6258D-A42F-FD48-8D4A-8BEA6184AB02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Овал 23">
            <a:extLst>
              <a:ext uri="{FF2B5EF4-FFF2-40B4-BE49-F238E27FC236}">
                <a16:creationId xmlns:a16="http://schemas.microsoft.com/office/drawing/2014/main" id="{BE0AA466-529C-B347-8C78-B7888821C246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29">
                <a:extLst>
                  <a:ext uri="{FF2B5EF4-FFF2-40B4-BE49-F238E27FC236}">
                    <a16:creationId xmlns:a16="http://schemas.microsoft.com/office/drawing/2014/main" id="{12F0D4F7-3195-404C-9418-34CD224818B7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4" name="Прямоугольник 29">
                <a:extLst>
                  <a:ext uri="{FF2B5EF4-FFF2-40B4-BE49-F238E27FC236}">
                    <a16:creationId xmlns:a16="http://schemas.microsoft.com/office/drawing/2014/main" id="{12F0D4F7-3195-404C-9418-34CD22481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Овал 30">
            <a:extLst>
              <a:ext uri="{FF2B5EF4-FFF2-40B4-BE49-F238E27FC236}">
                <a16:creationId xmlns:a16="http://schemas.microsoft.com/office/drawing/2014/main" id="{AF5623CB-FFE2-2B48-B585-F28C6C2DB719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32">
                <a:extLst>
                  <a:ext uri="{FF2B5EF4-FFF2-40B4-BE49-F238E27FC236}">
                    <a16:creationId xmlns:a16="http://schemas.microsoft.com/office/drawing/2014/main" id="{BE1126E6-CC70-794C-AF2B-7B7AAC159F8D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6" name="Прямоугольник 32">
                <a:extLst>
                  <a:ext uri="{FF2B5EF4-FFF2-40B4-BE49-F238E27FC236}">
                    <a16:creationId xmlns:a16="http://schemas.microsoft.com/office/drawing/2014/main" id="{BE1126E6-CC70-794C-AF2B-7B7AAC159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10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33">
                <a:extLst>
                  <a:ext uri="{FF2B5EF4-FFF2-40B4-BE49-F238E27FC236}">
                    <a16:creationId xmlns:a16="http://schemas.microsoft.com/office/drawing/2014/main" id="{0C487888-97CB-6245-8DCD-997BFDC253B8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57" name="Прямоугольник 33">
                <a:extLst>
                  <a:ext uri="{FF2B5EF4-FFF2-40B4-BE49-F238E27FC236}">
                    <a16:creationId xmlns:a16="http://schemas.microsoft.com/office/drawing/2014/main" id="{0C487888-97CB-6245-8DCD-997BFDC25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Прямая со стрелкой 36">
            <a:extLst>
              <a:ext uri="{FF2B5EF4-FFF2-40B4-BE49-F238E27FC236}">
                <a16:creationId xmlns:a16="http://schemas.microsoft.com/office/drawing/2014/main" id="{0B0D95E7-975D-3C4A-A299-67A87B6C626B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37">
            <a:extLst>
              <a:ext uri="{FF2B5EF4-FFF2-40B4-BE49-F238E27FC236}">
                <a16:creationId xmlns:a16="http://schemas.microsoft.com/office/drawing/2014/main" id="{38F426D1-EEB0-5748-B26F-90806E7CA6A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38">
            <a:extLst>
              <a:ext uri="{FF2B5EF4-FFF2-40B4-BE49-F238E27FC236}">
                <a16:creationId xmlns:a16="http://schemas.microsoft.com/office/drawing/2014/main" id="{4E4FCAA5-0B7C-0646-A2B3-899041D9324C}"/>
              </a:ext>
            </a:extLst>
          </p:cNvPr>
          <p:cNvCxnSpPr>
            <a:cxnSpLocks/>
            <a:stCxn id="55" idx="7"/>
            <a:endCxn id="43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Содержимое 2">
                <a:extLst>
                  <a:ext uri="{FF2B5EF4-FFF2-40B4-BE49-F238E27FC236}">
                    <a16:creationId xmlns:a16="http://schemas.microsoft.com/office/drawing/2014/main" id="{8ED57523-271E-5E4F-BB22-88BAA2EB64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5424" y="507443"/>
                <a:ext cx="5616624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Соединим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459A4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одну модель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61" name="Содержимое 2">
                <a:extLst>
                  <a:ext uri="{FF2B5EF4-FFF2-40B4-BE49-F238E27FC236}">
                    <a16:creationId xmlns:a16="http://schemas.microsoft.com/office/drawing/2014/main" id="{8ED57523-271E-5E4F-BB22-88BAA2EB6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424" y="507443"/>
                <a:ext cx="5616624" cy="546408"/>
              </a:xfrm>
              <a:prstGeom prst="rect">
                <a:avLst/>
              </a:prstGeom>
              <a:blipFill>
                <a:blip r:embed="rId12"/>
                <a:stretch>
                  <a:fillRect l="-3386" t="-15556" r="-45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25">
                <a:extLst>
                  <a:ext uri="{FF2B5EF4-FFF2-40B4-BE49-F238E27FC236}">
                    <a16:creationId xmlns:a16="http://schemas.microsoft.com/office/drawing/2014/main" id="{867481B2-8573-D54C-8E24-FF7DB3CDD184}"/>
                  </a:ext>
                </a:extLst>
              </p:cNvPr>
              <p:cNvSpPr/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2" name="Прямоугольник 25">
                <a:extLst>
                  <a:ext uri="{FF2B5EF4-FFF2-40B4-BE49-F238E27FC236}">
                    <a16:creationId xmlns:a16="http://schemas.microsoft.com/office/drawing/2014/main" id="{867481B2-8573-D54C-8E24-FF7DB3CD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  <a:blipFill>
                <a:blip r:embed="rId1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Прямоугольник 27">
                <a:extLst>
                  <a:ext uri="{FF2B5EF4-FFF2-40B4-BE49-F238E27FC236}">
                    <a16:creationId xmlns:a16="http://schemas.microsoft.com/office/drawing/2014/main" id="{972BF08E-72B6-4F47-9D55-E0389693858E}"/>
                  </a:ext>
                </a:extLst>
              </p:cNvPr>
              <p:cNvSpPr/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63" name="Прямоугольник 27">
                <a:extLst>
                  <a:ext uri="{FF2B5EF4-FFF2-40B4-BE49-F238E27FC236}">
                    <a16:creationId xmlns:a16="http://schemas.microsoft.com/office/drawing/2014/main" id="{972BF08E-72B6-4F47-9D55-E03896938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  <a:blipFill>
                <a:blip r:embed="rId14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28">
                <a:extLst>
                  <a:ext uri="{FF2B5EF4-FFF2-40B4-BE49-F238E27FC236}">
                    <a16:creationId xmlns:a16="http://schemas.microsoft.com/office/drawing/2014/main" id="{3B995468-518C-F842-8DA5-22E438B90643}"/>
                  </a:ext>
                </a:extLst>
              </p:cNvPr>
              <p:cNvSpPr/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64" name="Прямоугольник 28">
                <a:extLst>
                  <a:ext uri="{FF2B5EF4-FFF2-40B4-BE49-F238E27FC236}">
                    <a16:creationId xmlns:a16="http://schemas.microsoft.com/office/drawing/2014/main" id="{3B995468-518C-F842-8DA5-22E438B90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  <a:blipFill>
                <a:blip r:embed="rId15"/>
                <a:stretch>
                  <a:fillRect l="-321" t="-10526" r="-1603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34">
                <a:extLst>
                  <a:ext uri="{FF2B5EF4-FFF2-40B4-BE49-F238E27FC236}">
                    <a16:creationId xmlns:a16="http://schemas.microsoft.com/office/drawing/2014/main" id="{DCC807D0-94C8-4C43-A90A-09D928F44AF1}"/>
                  </a:ext>
                </a:extLst>
              </p:cNvPr>
              <p:cNvSpPr/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5" name="Прямоугольник 34">
                <a:extLst>
                  <a:ext uri="{FF2B5EF4-FFF2-40B4-BE49-F238E27FC236}">
                    <a16:creationId xmlns:a16="http://schemas.microsoft.com/office/drawing/2014/main" id="{DCC807D0-94C8-4C43-A90A-09D928F44A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  <a:blipFill>
                <a:blip r:embed="rId1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15">
                <a:extLst>
                  <a:ext uri="{FF2B5EF4-FFF2-40B4-BE49-F238E27FC236}">
                    <a16:creationId xmlns:a16="http://schemas.microsoft.com/office/drawing/2014/main" id="{94766A30-553D-414E-A2E7-77403A19FB2A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6" name="Прямоугольник 15">
                <a:extLst>
                  <a:ext uri="{FF2B5EF4-FFF2-40B4-BE49-F238E27FC236}">
                    <a16:creationId xmlns:a16="http://schemas.microsoft.com/office/drawing/2014/main" id="{94766A30-553D-414E-A2E7-77403A19F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1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12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8" name="applause.wav"/>
          </p:stSnd>
        </p:sndAc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Методы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060DB63B-EC3A-844C-A4DC-1C14B20F8337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24482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Динамическая трансформация временной шкалы (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Dynamic Time Wrapping, DTW):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Пытается динамически сопоставить ряды между собой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Позволяет работать с рядами разной длины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Вычислительно дорогой</a:t>
            </a:r>
          </a:p>
        </p:txBody>
      </p:sp>
    </p:spTree>
    <p:extLst>
      <p:ext uri="{BB962C8B-B14F-4D97-AF65-F5344CB8AC3E}">
        <p14:creationId xmlns:p14="http://schemas.microsoft.com/office/powerpoint/2010/main" val="381368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>
                <a:solidFill>
                  <a:srgbClr val="28516A"/>
                </a:solidFill>
              </a:rPr>
              <a:t>DTW</a:t>
            </a:r>
            <a:endParaRPr lang="ru-RU" sz="3200" b="1" dirty="0">
              <a:solidFill>
                <a:srgbClr val="28516A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8FED6C-D396-AB4A-8CF6-0A768799D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292387"/>
            <a:ext cx="3680768" cy="5218030"/>
          </a:xfrm>
          <a:prstGeom prst="rect">
            <a:avLst/>
          </a:prstGeom>
        </p:spPr>
      </p:pic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8E17AC67-33AC-7B4C-8CF5-9E01509331BC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4176464" cy="42436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Деформируем исходные ряды так</a:t>
            </a:r>
            <a:r>
              <a:rPr lang="en-US" dirty="0"/>
              <a:t>, </a:t>
            </a:r>
            <a:r>
              <a:rPr lang="ru-RU" dirty="0"/>
              <a:t>чтобы между ними возникло сопоставление</a:t>
            </a:r>
          </a:p>
          <a:p>
            <a:r>
              <a:rPr lang="ru-RU" dirty="0"/>
              <a:t>Сопоставление строится так</a:t>
            </a:r>
            <a:r>
              <a:rPr lang="en-US" dirty="0"/>
              <a:t>,</a:t>
            </a:r>
            <a:r>
              <a:rPr lang="ru-RU" dirty="0"/>
              <a:t> чтобы добиться минимизации какой-то метрики расстояния </a:t>
            </a:r>
          </a:p>
          <a:p>
            <a:r>
              <a:rPr lang="ru-RU" dirty="0"/>
              <a:t>Наиболее похожие участки рядов сопоставляются друг с другом независимо от времени их появления</a:t>
            </a:r>
          </a:p>
        </p:txBody>
      </p:sp>
      <p:sp>
        <p:nvSpPr>
          <p:cNvPr id="7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66AC45B0-1EA1-A248-A017-4693352ABDBA}"/>
              </a:ext>
            </a:extLst>
          </p:cNvPr>
          <p:cNvSpPr txBox="1"/>
          <p:nvPr/>
        </p:nvSpPr>
        <p:spPr>
          <a:xfrm>
            <a:off x="611560" y="6072410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tslearn.readthedocs.io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en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stable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user_guide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dtw.html#dtw-softdtw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04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Распознавание физической активности 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060DB63B-EC3A-844C-A4DC-1C14B20F8337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532440" cy="24482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Люди что-то делают с телефоном в кармане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Телефон с помощью встроенных гироскопа и акселерометра записывает информацию об ускорениях людей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Задача</a:t>
            </a:r>
            <a:r>
              <a:rPr lang="en-US" sz="2400" b="1" dirty="0">
                <a:solidFill>
                  <a:srgbClr val="28516A"/>
                </a:solidFill>
                <a:latin typeface="Myriad Pro" pitchFamily="34" charset="0"/>
              </a:rPr>
              <a:t>:</a:t>
            </a:r>
            <a:r>
              <a:rPr lang="ru-RU" sz="2400" dirty="0">
                <a:solidFill>
                  <a:srgbClr val="28516A"/>
                </a:solidFill>
                <a:latin typeface="Myriad Pro" pitchFamily="34" charset="0"/>
              </a:rPr>
              <a:t> </a:t>
            </a:r>
            <a:r>
              <a:rPr lang="ru-RU" sz="2400" dirty="0" err="1">
                <a:solidFill>
                  <a:srgbClr val="373737"/>
                </a:solidFill>
                <a:latin typeface="Myriad Pro" pitchFamily="34" charset="0"/>
              </a:rPr>
              <a:t>кластеризовать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людей по их текущему поведению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894703-B11D-3E4D-BA78-ACBA48C7A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380" y="2996952"/>
            <a:ext cx="4121240" cy="29879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723727" y="5877272"/>
            <a:ext cx="10166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alldrawings.ru</a:t>
            </a:r>
            <a:endParaRPr lang="ru-RU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166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Распознавание физической активности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059241-7FD4-DB41-B7FC-F4E1C369D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611105"/>
            <a:ext cx="8064896" cy="510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0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640960" cy="6336704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ru-RU" dirty="0"/>
              <a:t>Извлечение признаков из ряда</a:t>
            </a:r>
          </a:p>
        </p:txBody>
      </p:sp>
    </p:spTree>
    <p:extLst>
      <p:ext uri="{BB962C8B-B14F-4D97-AF65-F5344CB8AC3E}">
        <p14:creationId xmlns:p14="http://schemas.microsoft.com/office/powerpoint/2010/main" val="199244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Извлечение признаков из ряда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85697148-EA0D-2446-8702-5CBD8A90BA1F}"/>
              </a:ext>
            </a:extLst>
          </p:cNvPr>
          <p:cNvSpPr/>
          <p:nvPr/>
        </p:nvSpPr>
        <p:spPr>
          <a:xfrm>
            <a:off x="683348" y="841153"/>
            <a:ext cx="8064896" cy="280387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sz="2400" dirty="0"/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6DA865DD-1D26-CC4D-911E-25259E78A50F}"/>
              </a:ext>
            </a:extLst>
          </p:cNvPr>
          <p:cNvSpPr txBox="1">
            <a:spLocks/>
          </p:cNvSpPr>
          <p:nvPr/>
        </p:nvSpPr>
        <p:spPr>
          <a:xfrm>
            <a:off x="866757" y="980728"/>
            <a:ext cx="7737691" cy="2520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Задача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r>
              <a:rPr lang="ru-RU" sz="2400" b="1" dirty="0">
                <a:solidFill>
                  <a:srgbClr val="28516A"/>
                </a:solidFill>
              </a:rPr>
              <a:t>  </a:t>
            </a:r>
            <a:r>
              <a:rPr lang="ru-RU" sz="2400" dirty="0" err="1">
                <a:solidFill>
                  <a:srgbClr val="28516A"/>
                </a:solidFill>
              </a:rPr>
              <a:t>блоггеры</a:t>
            </a:r>
            <a:r>
              <a:rPr lang="ru-RU" sz="2400" dirty="0">
                <a:solidFill>
                  <a:srgbClr val="28516A"/>
                </a:solidFill>
              </a:rPr>
              <a:t> пишут статьи в рекомендательную ленту</a:t>
            </a:r>
            <a:r>
              <a:rPr lang="en-US" sz="2400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28516A"/>
                </a:solidFill>
              </a:rPr>
              <a:t>выводят свой блог на монетизацию</a:t>
            </a:r>
            <a:r>
              <a:rPr lang="en-US" sz="2400" dirty="0">
                <a:solidFill>
                  <a:srgbClr val="28516A"/>
                </a:solidFill>
              </a:rPr>
              <a:t>,</a:t>
            </a:r>
            <a:r>
              <a:rPr lang="ru-RU" sz="2400" dirty="0">
                <a:solidFill>
                  <a:srgbClr val="28516A"/>
                </a:solidFill>
              </a:rPr>
              <a:t> получают деньги за показы рекламы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Проблема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28516A"/>
                </a:solidFill>
              </a:rPr>
              <a:t>можно попытаться создать много аккаунтов </a:t>
            </a:r>
            <a:br>
              <a:rPr lang="ru-RU" sz="2400" dirty="0">
                <a:solidFill>
                  <a:srgbClr val="28516A"/>
                </a:solidFill>
              </a:rPr>
            </a:br>
            <a:r>
              <a:rPr lang="ru-RU" sz="2400" dirty="0">
                <a:solidFill>
                  <a:srgbClr val="28516A"/>
                </a:solidFill>
              </a:rPr>
              <a:t>и выкладывать тексты</a:t>
            </a:r>
            <a:r>
              <a:rPr lang="en-US" sz="2400" dirty="0">
                <a:solidFill>
                  <a:srgbClr val="28516A"/>
                </a:solidFill>
              </a:rPr>
              <a:t>,</a:t>
            </a:r>
            <a:r>
              <a:rPr lang="ru-RU" sz="2400" dirty="0">
                <a:solidFill>
                  <a:srgbClr val="28516A"/>
                </a:solidFill>
              </a:rPr>
              <a:t> сгенерированные автоматически либо </a:t>
            </a:r>
            <a:r>
              <a:rPr lang="ru-RU" sz="2400" dirty="0" err="1">
                <a:solidFill>
                  <a:srgbClr val="28516A"/>
                </a:solidFill>
              </a:rPr>
              <a:t>автопереводы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3B1D4E2B-600D-F44D-A241-9C021D97EF61}"/>
              </a:ext>
            </a:extLst>
          </p:cNvPr>
          <p:cNvSpPr/>
          <p:nvPr/>
        </p:nvSpPr>
        <p:spPr>
          <a:xfrm>
            <a:off x="1043608" y="4077072"/>
            <a:ext cx="7272808" cy="1160153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26B97-42F5-AC45-8827-40F40D4A0187}"/>
              </a:ext>
            </a:extLst>
          </p:cNvPr>
          <p:cNvSpPr txBox="1"/>
          <p:nvPr/>
        </p:nvSpPr>
        <p:spPr>
          <a:xfrm>
            <a:off x="1615214" y="4254187"/>
            <a:ext cx="6485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Нужен какой-то автоматический алгоритм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который сможет находить таких </a:t>
            </a:r>
            <a:r>
              <a:rPr lang="en-US" sz="2400" dirty="0">
                <a:solidFill>
                  <a:srgbClr val="C0504D"/>
                </a:solidFill>
              </a:rPr>
              <a:t>”</a:t>
            </a:r>
            <a:r>
              <a:rPr lang="ru-RU" sz="2400" dirty="0" err="1">
                <a:solidFill>
                  <a:srgbClr val="C0504D"/>
                </a:solidFill>
              </a:rPr>
              <a:t>блоггеров</a:t>
            </a:r>
            <a:r>
              <a:rPr lang="en-US" sz="2400" dirty="0">
                <a:solidFill>
                  <a:srgbClr val="C0504D"/>
                </a:solidFill>
              </a:rPr>
              <a:t>”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52251A52-9B92-474F-A22F-57FACB55A1B3}"/>
              </a:ext>
            </a:extLst>
          </p:cNvPr>
          <p:cNvSpPr/>
          <p:nvPr/>
        </p:nvSpPr>
        <p:spPr>
          <a:xfrm>
            <a:off x="1180511" y="4345825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57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Извлечение признаков из ряда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33843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Поведение каждого пользователя – множество временных рядов</a:t>
            </a:r>
            <a:r>
              <a:rPr lang="en-US" dirty="0"/>
              <a:t>: </a:t>
            </a:r>
            <a:endParaRPr lang="ru-RU" dirty="0"/>
          </a:p>
          <a:p>
            <a:r>
              <a:rPr lang="ru-RU" dirty="0"/>
              <a:t>Сколько времени тратит на написание статьи</a:t>
            </a:r>
            <a:r>
              <a:rPr lang="en-US" dirty="0"/>
              <a:t>,</a:t>
            </a:r>
            <a:r>
              <a:rPr lang="ru-RU" dirty="0"/>
              <a:t> как часто заходит в редактор</a:t>
            </a:r>
          </a:p>
          <a:p>
            <a:r>
              <a:rPr lang="ru-RU" dirty="0"/>
              <a:t>Сколько времени проводит в рекомендательной системе</a:t>
            </a:r>
            <a:r>
              <a:rPr lang="en-US" dirty="0"/>
              <a:t>, </a:t>
            </a:r>
            <a:r>
              <a:rPr lang="ru-RU" dirty="0"/>
              <a:t>как часто кликает на статьи</a:t>
            </a:r>
            <a:r>
              <a:rPr lang="en-US" dirty="0"/>
              <a:t>, </a:t>
            </a:r>
            <a:r>
              <a:rPr lang="ru-RU" dirty="0"/>
              <a:t>как часто пишет комментарии и т</a:t>
            </a:r>
            <a:r>
              <a:rPr lang="en-US" dirty="0"/>
              <a:t>.</a:t>
            </a:r>
            <a:r>
              <a:rPr lang="ru-RU" dirty="0"/>
              <a:t>п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92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Извлечение признаков из ряда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532440" cy="29523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Делаем разметку</a:t>
            </a:r>
            <a:r>
              <a:rPr lang="en-US" dirty="0"/>
              <a:t> </a:t>
            </a:r>
            <a:r>
              <a:rPr lang="ru-RU" dirty="0" err="1"/>
              <a:t>блоггеров</a:t>
            </a:r>
            <a:r>
              <a:rPr lang="ru-RU" dirty="0"/>
              <a:t> на тех</a:t>
            </a:r>
            <a:r>
              <a:rPr lang="en-US" dirty="0"/>
              <a:t>,</a:t>
            </a:r>
            <a:r>
              <a:rPr lang="ru-RU" dirty="0"/>
              <a:t> кто генерирует контент автоматически, и нормальных (создаём обучающую выборку)</a:t>
            </a:r>
          </a:p>
          <a:p>
            <a:r>
              <a:rPr lang="ru-RU" dirty="0"/>
              <a:t>Современные алгоритмы </a:t>
            </a:r>
            <a:r>
              <a:rPr lang="ru-RU" dirty="0" err="1"/>
              <a:t>автогенерации</a:t>
            </a:r>
            <a:r>
              <a:rPr lang="ru-RU" dirty="0"/>
              <a:t> контента не так хороши</a:t>
            </a:r>
            <a:r>
              <a:rPr lang="en-US" dirty="0"/>
              <a:t>, </a:t>
            </a:r>
            <a:r>
              <a:rPr lang="ru-RU" dirty="0"/>
              <a:t>как о них говорят</a:t>
            </a:r>
            <a:r>
              <a:rPr lang="en-US" dirty="0"/>
              <a:t>,</a:t>
            </a:r>
            <a:r>
              <a:rPr lang="ru-RU" dirty="0"/>
              <a:t> и человеку заметна разница </a:t>
            </a:r>
            <a:r>
              <a:rPr lang="en-US" dirty="0">
                <a:sym typeface="Wingdings" pitchFamily="2" charset="2"/>
              </a:rPr>
              <a:t></a:t>
            </a:r>
            <a:endParaRPr lang="ru-RU" dirty="0"/>
          </a:p>
          <a:p>
            <a:r>
              <a:rPr lang="ru-RU" dirty="0"/>
              <a:t>Обучаем классификатор на основе их поведенческих факторов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6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Извлечение признаков из ряда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FC5733-2365-A040-A360-7EC4CCAE1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950" y="1988840"/>
            <a:ext cx="6134100" cy="38608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F988975-2C09-8242-B9F6-B07717E7C214}"/>
              </a:ext>
            </a:extLst>
          </p:cNvPr>
          <p:cNvSpPr/>
          <p:nvPr/>
        </p:nvSpPr>
        <p:spPr>
          <a:xfrm>
            <a:off x="611560" y="692696"/>
            <a:ext cx="8064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Например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динамика числа кликов за десять минут могла бы выглядеть вот так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0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Извлечение признаков из ряда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30963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Можно выделить такие признаки вручную</a:t>
            </a:r>
            <a:r>
              <a:rPr lang="en-US" dirty="0"/>
              <a:t>, </a:t>
            </a:r>
            <a:r>
              <a:rPr lang="ru-RU" dirty="0"/>
              <a:t>а можно какой-то автоматической библиотекой </a:t>
            </a:r>
            <a:r>
              <a:rPr lang="en-US" dirty="0"/>
              <a:t>(</a:t>
            </a:r>
            <a:r>
              <a:rPr lang="ru-RU" dirty="0"/>
              <a:t>например </a:t>
            </a:r>
            <a:r>
              <a:rPr lang="en" dirty="0" err="1"/>
              <a:t>tsfresh</a:t>
            </a:r>
            <a:r>
              <a:rPr lang="en" dirty="0"/>
              <a:t>)</a:t>
            </a:r>
          </a:p>
          <a:p>
            <a:r>
              <a:rPr lang="ru-RU" dirty="0"/>
              <a:t>Главное – делать это аккуратно</a:t>
            </a:r>
          </a:p>
          <a:p>
            <a:r>
              <a:rPr lang="ru-RU" dirty="0"/>
              <a:t>На получившихся признаках можно запустить обучаться свой любимый алгоритм градиентного </a:t>
            </a:r>
            <a:r>
              <a:rPr lang="ru-RU" dirty="0" err="1"/>
              <a:t>бустинга</a:t>
            </a:r>
            <a:r>
              <a:rPr lang="ru-RU" dirty="0"/>
              <a:t> или любой другой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65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ARMA(</a:t>
            </a:r>
            <a:r>
              <a:rPr lang="en-US" sz="3200" b="1" dirty="0" err="1">
                <a:solidFill>
                  <a:srgbClr val="28516A"/>
                </a:solidFill>
              </a:rPr>
              <a:t>p,q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Содержимое 2">
                <a:extLst>
                  <a:ext uri="{FF2B5EF4-FFF2-40B4-BE49-F238E27FC236}">
                    <a16:creationId xmlns:a16="http://schemas.microsoft.com/office/drawing/2014/main" id="{C5CCFAF9-1B16-6548-8536-A82AC9780A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5424" y="507443"/>
                <a:ext cx="5616624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Соединим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459A4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одну модель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0" name="Содержимое 2">
                <a:extLst>
                  <a:ext uri="{FF2B5EF4-FFF2-40B4-BE49-F238E27FC236}">
                    <a16:creationId xmlns:a16="http://schemas.microsoft.com/office/drawing/2014/main" id="{C5CCFAF9-1B16-6548-8536-A82AC9780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424" y="507443"/>
                <a:ext cx="5616624" cy="546408"/>
              </a:xfrm>
              <a:prstGeom prst="rect">
                <a:avLst/>
              </a:prstGeom>
              <a:blipFill>
                <a:blip r:embed="rId4"/>
                <a:stretch>
                  <a:fillRect l="-3386" t="-15556" r="-45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25">
                <a:extLst>
                  <a:ext uri="{FF2B5EF4-FFF2-40B4-BE49-F238E27FC236}">
                    <a16:creationId xmlns:a16="http://schemas.microsoft.com/office/drawing/2014/main" id="{37F3D5BC-223C-F448-BE7D-5E5EB2D404D5}"/>
                  </a:ext>
                </a:extLst>
              </p:cNvPr>
              <p:cNvSpPr/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25">
                <a:extLst>
                  <a:ext uri="{FF2B5EF4-FFF2-40B4-BE49-F238E27FC236}">
                    <a16:creationId xmlns:a16="http://schemas.microsoft.com/office/drawing/2014/main" id="{37F3D5BC-223C-F448-BE7D-5E5EB2D40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27">
                <a:extLst>
                  <a:ext uri="{FF2B5EF4-FFF2-40B4-BE49-F238E27FC236}">
                    <a16:creationId xmlns:a16="http://schemas.microsoft.com/office/drawing/2014/main" id="{32086F66-B904-804F-B14B-6571FB743210}"/>
                  </a:ext>
                </a:extLst>
              </p:cNvPr>
              <p:cNvSpPr/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42" name="Прямоугольник 27">
                <a:extLst>
                  <a:ext uri="{FF2B5EF4-FFF2-40B4-BE49-F238E27FC236}">
                    <a16:creationId xmlns:a16="http://schemas.microsoft.com/office/drawing/2014/main" id="{32086F66-B904-804F-B14B-6571FB7432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  <a:blipFill>
                <a:blip r:embed="rId6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28">
                <a:extLst>
                  <a:ext uri="{FF2B5EF4-FFF2-40B4-BE49-F238E27FC236}">
                    <a16:creationId xmlns:a16="http://schemas.microsoft.com/office/drawing/2014/main" id="{EF85CD2C-94A2-2A46-9E3D-E91556DBEB6A}"/>
                  </a:ext>
                </a:extLst>
              </p:cNvPr>
              <p:cNvSpPr/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43" name="Прямоугольник 28">
                <a:extLst>
                  <a:ext uri="{FF2B5EF4-FFF2-40B4-BE49-F238E27FC236}">
                    <a16:creationId xmlns:a16="http://schemas.microsoft.com/office/drawing/2014/main" id="{EF85CD2C-94A2-2A46-9E3D-E91556DBE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  <a:blipFill>
                <a:blip r:embed="rId7"/>
                <a:stretch>
                  <a:fillRect l="-321" t="-10526" r="-1603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34">
                <a:extLst>
                  <a:ext uri="{FF2B5EF4-FFF2-40B4-BE49-F238E27FC236}">
                    <a16:creationId xmlns:a16="http://schemas.microsoft.com/office/drawing/2014/main" id="{CB15CF49-8942-6048-821D-FC30B8023074}"/>
                  </a:ext>
                </a:extLst>
              </p:cNvPr>
              <p:cNvSpPr/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34">
                <a:extLst>
                  <a:ext uri="{FF2B5EF4-FFF2-40B4-BE49-F238E27FC236}">
                    <a16:creationId xmlns:a16="http://schemas.microsoft.com/office/drawing/2014/main" id="{CB15CF49-8942-6048-821D-FC30B8023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Содержимое 2">
                <a:extLst>
                  <a:ext uri="{FF2B5EF4-FFF2-40B4-BE49-F238E27FC236}">
                    <a16:creationId xmlns:a16="http://schemas.microsoft.com/office/drawing/2014/main" id="{511BABEC-35B3-A84B-A157-B33FC756F5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71781" y="3389275"/>
                <a:ext cx="4003429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У многочленов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нет общих корней </a:t>
                </a:r>
              </a:p>
            </p:txBody>
          </p:sp>
        </mc:Choice>
        <mc:Fallback xmlns="">
          <p:sp>
            <p:nvSpPr>
              <p:cNvPr id="45" name="Содержимое 2">
                <a:extLst>
                  <a:ext uri="{FF2B5EF4-FFF2-40B4-BE49-F238E27FC236}">
                    <a16:creationId xmlns:a16="http://schemas.microsoft.com/office/drawing/2014/main" id="{511BABEC-35B3-A84B-A157-B33FC756F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781" y="3389275"/>
                <a:ext cx="4003429" cy="546408"/>
              </a:xfrm>
              <a:prstGeom prst="rect">
                <a:avLst/>
              </a:prstGeom>
              <a:blipFill>
                <a:blip r:embed="rId9"/>
                <a:stretch>
                  <a:fillRect l="-4747" t="-15556" b="-622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Овал 7">
            <a:extLst>
              <a:ext uri="{FF2B5EF4-FFF2-40B4-BE49-F238E27FC236}">
                <a16:creationId xmlns:a16="http://schemas.microsoft.com/office/drawing/2014/main" id="{A05E5005-05B8-F547-A929-341C9DD7CDA7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10">
                <a:extLst>
                  <a:ext uri="{FF2B5EF4-FFF2-40B4-BE49-F238E27FC236}">
                    <a16:creationId xmlns:a16="http://schemas.microsoft.com/office/drawing/2014/main" id="{6F5AA6CC-AC5B-E047-AFB7-596F3DB33C44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69" name="Прямоугольник 10">
                <a:extLst>
                  <a:ext uri="{FF2B5EF4-FFF2-40B4-BE49-F238E27FC236}">
                    <a16:creationId xmlns:a16="http://schemas.microsoft.com/office/drawing/2014/main" id="{6F5AA6CC-AC5B-E047-AFB7-596F3DB33C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10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Овал 11">
            <a:extLst>
              <a:ext uri="{FF2B5EF4-FFF2-40B4-BE49-F238E27FC236}">
                <a16:creationId xmlns:a16="http://schemas.microsoft.com/office/drawing/2014/main" id="{A7DB2349-D63E-5B41-90F8-B3A9D1756D4F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12">
            <a:extLst>
              <a:ext uri="{FF2B5EF4-FFF2-40B4-BE49-F238E27FC236}">
                <a16:creationId xmlns:a16="http://schemas.microsoft.com/office/drawing/2014/main" id="{DD06A1E4-C876-CF43-A4EA-3147BADA36FB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Овал 14">
            <a:extLst>
              <a:ext uri="{FF2B5EF4-FFF2-40B4-BE49-F238E27FC236}">
                <a16:creationId xmlns:a16="http://schemas.microsoft.com/office/drawing/2014/main" id="{6937AA43-ECCB-4F4B-877D-957C14EB86A9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15">
                <a:extLst>
                  <a:ext uri="{FF2B5EF4-FFF2-40B4-BE49-F238E27FC236}">
                    <a16:creationId xmlns:a16="http://schemas.microsoft.com/office/drawing/2014/main" id="{D83F762C-4B49-1647-8CF1-8D953EEFCAC1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3" name="Прямоугольник 15">
                <a:extLst>
                  <a:ext uri="{FF2B5EF4-FFF2-40B4-BE49-F238E27FC236}">
                    <a16:creationId xmlns:a16="http://schemas.microsoft.com/office/drawing/2014/main" id="{D83F762C-4B49-1647-8CF1-8D953EEFC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Прямоугольник 16">
                <a:extLst>
                  <a:ext uri="{FF2B5EF4-FFF2-40B4-BE49-F238E27FC236}">
                    <a16:creationId xmlns:a16="http://schemas.microsoft.com/office/drawing/2014/main" id="{2181F831-C573-CA43-9216-851F1C0D9E14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74" name="Прямоугольник 16">
                <a:extLst>
                  <a:ext uri="{FF2B5EF4-FFF2-40B4-BE49-F238E27FC236}">
                    <a16:creationId xmlns:a16="http://schemas.microsoft.com/office/drawing/2014/main" id="{2181F831-C573-CA43-9216-851F1C0D9E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12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Прямоугольник 17">
                <a:extLst>
                  <a:ext uri="{FF2B5EF4-FFF2-40B4-BE49-F238E27FC236}">
                    <a16:creationId xmlns:a16="http://schemas.microsoft.com/office/drawing/2014/main" id="{B9F63E03-AAB2-7A4F-B745-08A0166A0535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75" name="Прямоугольник 17">
                <a:extLst>
                  <a:ext uri="{FF2B5EF4-FFF2-40B4-BE49-F238E27FC236}">
                    <a16:creationId xmlns:a16="http://schemas.microsoft.com/office/drawing/2014/main" id="{B9F63E03-AAB2-7A4F-B745-08A0166A0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1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Прямоугольник 18">
                <a:extLst>
                  <a:ext uri="{FF2B5EF4-FFF2-40B4-BE49-F238E27FC236}">
                    <a16:creationId xmlns:a16="http://schemas.microsoft.com/office/drawing/2014/main" id="{C85A9861-0CE6-8C45-BD26-568D6BB1A1C3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76" name="Прямоугольник 18">
                <a:extLst>
                  <a:ext uri="{FF2B5EF4-FFF2-40B4-BE49-F238E27FC236}">
                    <a16:creationId xmlns:a16="http://schemas.microsoft.com/office/drawing/2014/main" id="{C85A9861-0CE6-8C45-BD26-568D6BB1A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Овал 19">
            <a:extLst>
              <a:ext uri="{FF2B5EF4-FFF2-40B4-BE49-F238E27FC236}">
                <a16:creationId xmlns:a16="http://schemas.microsoft.com/office/drawing/2014/main" id="{A4E2A853-7E7D-9146-A694-2CB09F2EDB3C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Прямоугольник 20">
                <a:extLst>
                  <a:ext uri="{FF2B5EF4-FFF2-40B4-BE49-F238E27FC236}">
                    <a16:creationId xmlns:a16="http://schemas.microsoft.com/office/drawing/2014/main" id="{2139289C-E74F-7644-AE51-6AA1BD915460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8" name="Прямоугольник 20">
                <a:extLst>
                  <a:ext uri="{FF2B5EF4-FFF2-40B4-BE49-F238E27FC236}">
                    <a16:creationId xmlns:a16="http://schemas.microsoft.com/office/drawing/2014/main" id="{2139289C-E74F-7644-AE51-6AA1BD9154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1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Прямая со стрелкой 22">
            <a:extLst>
              <a:ext uri="{FF2B5EF4-FFF2-40B4-BE49-F238E27FC236}">
                <a16:creationId xmlns:a16="http://schemas.microsoft.com/office/drawing/2014/main" id="{0BE1C279-5004-8D4A-9AC6-5D1C3D969E3B}"/>
              </a:ext>
            </a:extLst>
          </p:cNvPr>
          <p:cNvCxnSpPr>
            <a:cxnSpLocks/>
            <a:stCxn id="71" idx="5"/>
            <a:endCxn id="72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 стрелкой 26">
            <a:extLst>
              <a:ext uri="{FF2B5EF4-FFF2-40B4-BE49-F238E27FC236}">
                <a16:creationId xmlns:a16="http://schemas.microsoft.com/office/drawing/2014/main" id="{EFFC57C4-F553-3140-813E-259D036D71D8}"/>
              </a:ext>
            </a:extLst>
          </p:cNvPr>
          <p:cNvCxnSpPr>
            <a:cxnSpLocks/>
            <a:stCxn id="68" idx="5"/>
            <a:endCxn id="72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 стрелкой 31">
            <a:extLst>
              <a:ext uri="{FF2B5EF4-FFF2-40B4-BE49-F238E27FC236}">
                <a16:creationId xmlns:a16="http://schemas.microsoft.com/office/drawing/2014/main" id="{528FDE07-6EF0-EB42-BFF2-ABF9A036F0F4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Овал 23">
            <a:extLst>
              <a:ext uri="{FF2B5EF4-FFF2-40B4-BE49-F238E27FC236}">
                <a16:creationId xmlns:a16="http://schemas.microsoft.com/office/drawing/2014/main" id="{36A94D45-95C4-E048-9BA7-B2A1276CF016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Прямоугольник 29">
                <a:extLst>
                  <a:ext uri="{FF2B5EF4-FFF2-40B4-BE49-F238E27FC236}">
                    <a16:creationId xmlns:a16="http://schemas.microsoft.com/office/drawing/2014/main" id="{5FAC8038-3336-DC49-8712-B56CB859341E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83" name="Прямоугольник 29">
                <a:extLst>
                  <a:ext uri="{FF2B5EF4-FFF2-40B4-BE49-F238E27FC236}">
                    <a16:creationId xmlns:a16="http://schemas.microsoft.com/office/drawing/2014/main" id="{5FAC8038-3336-DC49-8712-B56CB85934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1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Овал 30">
            <a:extLst>
              <a:ext uri="{FF2B5EF4-FFF2-40B4-BE49-F238E27FC236}">
                <a16:creationId xmlns:a16="http://schemas.microsoft.com/office/drawing/2014/main" id="{E3E9A700-1ABA-7E4F-BE59-1046968F968D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Прямоугольник 32">
                <a:extLst>
                  <a:ext uri="{FF2B5EF4-FFF2-40B4-BE49-F238E27FC236}">
                    <a16:creationId xmlns:a16="http://schemas.microsoft.com/office/drawing/2014/main" id="{6D189511-AECF-164B-88BF-91B2507CE3B8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85" name="Прямоугольник 32">
                <a:extLst>
                  <a:ext uri="{FF2B5EF4-FFF2-40B4-BE49-F238E27FC236}">
                    <a16:creationId xmlns:a16="http://schemas.microsoft.com/office/drawing/2014/main" id="{6D189511-AECF-164B-88BF-91B2507CE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17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Прямоугольник 33">
                <a:extLst>
                  <a:ext uri="{FF2B5EF4-FFF2-40B4-BE49-F238E27FC236}">
                    <a16:creationId xmlns:a16="http://schemas.microsoft.com/office/drawing/2014/main" id="{51078048-015D-5840-A8DE-9B940E59B09A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86" name="Прямоугольник 33">
                <a:extLst>
                  <a:ext uri="{FF2B5EF4-FFF2-40B4-BE49-F238E27FC236}">
                    <a16:creationId xmlns:a16="http://schemas.microsoft.com/office/drawing/2014/main" id="{51078048-015D-5840-A8DE-9B940E59B0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Прямая со стрелкой 36">
            <a:extLst>
              <a:ext uri="{FF2B5EF4-FFF2-40B4-BE49-F238E27FC236}">
                <a16:creationId xmlns:a16="http://schemas.microsoft.com/office/drawing/2014/main" id="{04277E77-A4CD-A741-A95C-7AE3918CC4E0}"/>
              </a:ext>
            </a:extLst>
          </p:cNvPr>
          <p:cNvCxnSpPr>
            <a:cxnSpLocks/>
            <a:endCxn id="72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 стрелкой 37">
            <a:extLst>
              <a:ext uri="{FF2B5EF4-FFF2-40B4-BE49-F238E27FC236}">
                <a16:creationId xmlns:a16="http://schemas.microsoft.com/office/drawing/2014/main" id="{F74909E9-E14C-524A-AD50-A35A3BCD2A8E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 стрелкой 38">
            <a:extLst>
              <a:ext uri="{FF2B5EF4-FFF2-40B4-BE49-F238E27FC236}">
                <a16:creationId xmlns:a16="http://schemas.microsoft.com/office/drawing/2014/main" id="{C068BDB4-79EB-E84F-AA19-2101AE085944}"/>
              </a:ext>
            </a:extLst>
          </p:cNvPr>
          <p:cNvCxnSpPr>
            <a:cxnSpLocks/>
            <a:stCxn id="84" idx="7"/>
            <a:endCxn id="72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9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9" name="applause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ARMA(1,1)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10">
                <a:extLst>
                  <a:ext uri="{FF2B5EF4-FFF2-40B4-BE49-F238E27FC236}">
                    <a16:creationId xmlns:a16="http://schemas.microsoft.com/office/drawing/2014/main" id="{46831CF6-2B08-074D-A1E3-944274D9A6ED}"/>
                  </a:ext>
                </a:extLst>
              </p:cNvPr>
              <p:cNvSpPr/>
              <p:nvPr/>
            </p:nvSpPr>
            <p:spPr>
              <a:xfrm>
                <a:off x="865191" y="1188420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10">
                <a:extLst>
                  <a:ext uri="{FF2B5EF4-FFF2-40B4-BE49-F238E27FC236}">
                    <a16:creationId xmlns:a16="http://schemas.microsoft.com/office/drawing/2014/main" id="{46831CF6-2B08-074D-A1E3-944274D9A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91" y="1188420"/>
                <a:ext cx="763222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Овал 12">
            <a:extLst>
              <a:ext uri="{FF2B5EF4-FFF2-40B4-BE49-F238E27FC236}">
                <a16:creationId xmlns:a16="http://schemas.microsoft.com/office/drawing/2014/main" id="{F1B54A77-50BA-6A4D-B22C-BE12FF66ADAE}"/>
              </a:ext>
            </a:extLst>
          </p:cNvPr>
          <p:cNvSpPr/>
          <p:nvPr/>
        </p:nvSpPr>
        <p:spPr>
          <a:xfrm>
            <a:off x="865191" y="1115849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504D"/>
              </a:solidFill>
            </a:endParaRPr>
          </a:p>
        </p:txBody>
      </p:sp>
      <p:sp>
        <p:nvSpPr>
          <p:cNvPr id="31" name="Овал 14">
            <a:extLst>
              <a:ext uri="{FF2B5EF4-FFF2-40B4-BE49-F238E27FC236}">
                <a16:creationId xmlns:a16="http://schemas.microsoft.com/office/drawing/2014/main" id="{58DEC9D9-DAFD-5F41-8709-2F7DAF54C561}"/>
              </a:ext>
            </a:extLst>
          </p:cNvPr>
          <p:cNvSpPr/>
          <p:nvPr/>
        </p:nvSpPr>
        <p:spPr>
          <a:xfrm>
            <a:off x="2639556" y="1911628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15">
                <a:extLst>
                  <a:ext uri="{FF2B5EF4-FFF2-40B4-BE49-F238E27FC236}">
                    <a16:creationId xmlns:a16="http://schemas.microsoft.com/office/drawing/2014/main" id="{C529EE0F-A1BA-B244-9FD9-E2B4E13B7DF0}"/>
                  </a:ext>
                </a:extLst>
              </p:cNvPr>
              <p:cNvSpPr/>
              <p:nvPr/>
            </p:nvSpPr>
            <p:spPr>
              <a:xfrm>
                <a:off x="2737241" y="2005722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15">
                <a:extLst>
                  <a:ext uri="{FF2B5EF4-FFF2-40B4-BE49-F238E27FC236}">
                    <a16:creationId xmlns:a16="http://schemas.microsoft.com/office/drawing/2014/main" id="{C529EE0F-A1BA-B244-9FD9-E2B4E13B7D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241" y="2005722"/>
                <a:ext cx="517962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Овал 19">
            <a:extLst>
              <a:ext uri="{FF2B5EF4-FFF2-40B4-BE49-F238E27FC236}">
                <a16:creationId xmlns:a16="http://schemas.microsoft.com/office/drawing/2014/main" id="{1921413A-EE3A-784D-ADE4-AF5C827DC949}"/>
              </a:ext>
            </a:extLst>
          </p:cNvPr>
          <p:cNvSpPr/>
          <p:nvPr/>
        </p:nvSpPr>
        <p:spPr>
          <a:xfrm>
            <a:off x="865191" y="1921176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20">
                <a:extLst>
                  <a:ext uri="{FF2B5EF4-FFF2-40B4-BE49-F238E27FC236}">
                    <a16:creationId xmlns:a16="http://schemas.microsoft.com/office/drawing/2014/main" id="{87D25552-0AF1-5248-BAD6-9C3799C4BED0}"/>
                  </a:ext>
                </a:extLst>
              </p:cNvPr>
              <p:cNvSpPr/>
              <p:nvPr/>
            </p:nvSpPr>
            <p:spPr>
              <a:xfrm>
                <a:off x="963727" y="2013047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20">
                <a:extLst>
                  <a:ext uri="{FF2B5EF4-FFF2-40B4-BE49-F238E27FC236}">
                    <a16:creationId xmlns:a16="http://schemas.microsoft.com/office/drawing/2014/main" id="{87D25552-0AF1-5248-BAD6-9C3799C4B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27" y="2013047"/>
                <a:ext cx="528927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Прямая со стрелкой 22">
            <a:extLst>
              <a:ext uri="{FF2B5EF4-FFF2-40B4-BE49-F238E27FC236}">
                <a16:creationId xmlns:a16="http://schemas.microsoft.com/office/drawing/2014/main" id="{700ACA6A-80C6-D149-A485-17A6924137B4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>
            <a:off x="1520391" y="1443449"/>
            <a:ext cx="1119165" cy="79577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1">
            <a:extLst>
              <a:ext uri="{FF2B5EF4-FFF2-40B4-BE49-F238E27FC236}">
                <a16:creationId xmlns:a16="http://schemas.microsoft.com/office/drawing/2014/main" id="{5359B14B-70E1-214F-AD0D-57FAB3756B92}"/>
              </a:ext>
            </a:extLst>
          </p:cNvPr>
          <p:cNvCxnSpPr>
            <a:cxnSpLocks/>
            <a:stCxn id="34" idx="6"/>
            <a:endCxn id="31" idx="2"/>
          </p:cNvCxnSpPr>
          <p:nvPr/>
        </p:nvCxnSpPr>
        <p:spPr>
          <a:xfrm flipV="1">
            <a:off x="1520391" y="2239228"/>
            <a:ext cx="1119165" cy="9548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23">
            <a:extLst>
              <a:ext uri="{FF2B5EF4-FFF2-40B4-BE49-F238E27FC236}">
                <a16:creationId xmlns:a16="http://schemas.microsoft.com/office/drawing/2014/main" id="{1EDBCDEA-3C5B-B443-AD81-BC99C09F1B42}"/>
              </a:ext>
            </a:extLst>
          </p:cNvPr>
          <p:cNvSpPr/>
          <p:nvPr/>
        </p:nvSpPr>
        <p:spPr>
          <a:xfrm>
            <a:off x="865191" y="2724577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29">
                <a:extLst>
                  <a:ext uri="{FF2B5EF4-FFF2-40B4-BE49-F238E27FC236}">
                    <a16:creationId xmlns:a16="http://schemas.microsoft.com/office/drawing/2014/main" id="{741CAAFB-6DCA-B147-AF9E-F50584F6EE58}"/>
                  </a:ext>
                </a:extLst>
              </p:cNvPr>
              <p:cNvSpPr/>
              <p:nvPr/>
            </p:nvSpPr>
            <p:spPr>
              <a:xfrm>
                <a:off x="865191" y="2834526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29">
                <a:extLst>
                  <a:ext uri="{FF2B5EF4-FFF2-40B4-BE49-F238E27FC236}">
                    <a16:creationId xmlns:a16="http://schemas.microsoft.com/office/drawing/2014/main" id="{741CAAFB-6DCA-B147-AF9E-F50584F6E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91" y="2834526"/>
                <a:ext cx="774186" cy="400110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Прямая со стрелкой 37">
            <a:extLst>
              <a:ext uri="{FF2B5EF4-FFF2-40B4-BE49-F238E27FC236}">
                <a16:creationId xmlns:a16="http://schemas.microsoft.com/office/drawing/2014/main" id="{29326377-7117-8745-9888-85B031BAE955}"/>
              </a:ext>
            </a:extLst>
          </p:cNvPr>
          <p:cNvCxnSpPr>
            <a:cxnSpLocks/>
            <a:stCxn id="41" idx="6"/>
            <a:endCxn id="31" idx="2"/>
          </p:cNvCxnSpPr>
          <p:nvPr/>
        </p:nvCxnSpPr>
        <p:spPr>
          <a:xfrm flipV="1">
            <a:off x="1520391" y="2239228"/>
            <a:ext cx="1119165" cy="812949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Содержимое 2">
                <a:extLst>
                  <a:ext uri="{FF2B5EF4-FFF2-40B4-BE49-F238E27FC236}">
                    <a16:creationId xmlns:a16="http://schemas.microsoft.com/office/drawing/2014/main" id="{C04F71DB-F693-B542-822D-E8117214A6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5424" y="507443"/>
                <a:ext cx="5616624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Соединим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459A4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одну модель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6" name="Содержимое 2">
                <a:extLst>
                  <a:ext uri="{FF2B5EF4-FFF2-40B4-BE49-F238E27FC236}">
                    <a16:creationId xmlns:a16="http://schemas.microsoft.com/office/drawing/2014/main" id="{C04F71DB-F693-B542-822D-E8117214A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424" y="507443"/>
                <a:ext cx="5616624" cy="546408"/>
              </a:xfrm>
              <a:prstGeom prst="rect">
                <a:avLst/>
              </a:prstGeom>
              <a:blipFill>
                <a:blip r:embed="rId8"/>
                <a:stretch>
                  <a:fillRect l="-3386" t="-15556" r="-45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25">
                <a:extLst>
                  <a:ext uri="{FF2B5EF4-FFF2-40B4-BE49-F238E27FC236}">
                    <a16:creationId xmlns:a16="http://schemas.microsoft.com/office/drawing/2014/main" id="{7C856F9D-1184-7043-B2AD-F746CE86A443}"/>
                  </a:ext>
                </a:extLst>
              </p:cNvPr>
              <p:cNvSpPr/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25">
                <a:extLst>
                  <a:ext uri="{FF2B5EF4-FFF2-40B4-BE49-F238E27FC236}">
                    <a16:creationId xmlns:a16="http://schemas.microsoft.com/office/drawing/2014/main" id="{7C856F9D-1184-7043-B2AD-F746CE86A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  <a:blipFill>
                <a:blip r:embed="rId9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27">
                <a:extLst>
                  <a:ext uri="{FF2B5EF4-FFF2-40B4-BE49-F238E27FC236}">
                    <a16:creationId xmlns:a16="http://schemas.microsoft.com/office/drawing/2014/main" id="{3E675F46-051E-BB4A-BAB1-D2D01A757AEA}"/>
                  </a:ext>
                </a:extLst>
              </p:cNvPr>
              <p:cNvSpPr/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48" name="Прямоугольник 27">
                <a:extLst>
                  <a:ext uri="{FF2B5EF4-FFF2-40B4-BE49-F238E27FC236}">
                    <a16:creationId xmlns:a16="http://schemas.microsoft.com/office/drawing/2014/main" id="{3E675F46-051E-BB4A-BAB1-D2D01A757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  <a:blipFill>
                <a:blip r:embed="rId10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28">
                <a:extLst>
                  <a:ext uri="{FF2B5EF4-FFF2-40B4-BE49-F238E27FC236}">
                    <a16:creationId xmlns:a16="http://schemas.microsoft.com/office/drawing/2014/main" id="{B4F21A92-E41C-2848-98D1-9473FD51A3CE}"/>
                  </a:ext>
                </a:extLst>
              </p:cNvPr>
              <p:cNvSpPr/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49" name="Прямоугольник 28">
                <a:extLst>
                  <a:ext uri="{FF2B5EF4-FFF2-40B4-BE49-F238E27FC236}">
                    <a16:creationId xmlns:a16="http://schemas.microsoft.com/office/drawing/2014/main" id="{B4F21A92-E41C-2848-98D1-9473FD51A3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  <a:blipFill>
                <a:blip r:embed="rId11"/>
                <a:stretch>
                  <a:fillRect l="-321" t="-10526" r="-1603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34">
                <a:extLst>
                  <a:ext uri="{FF2B5EF4-FFF2-40B4-BE49-F238E27FC236}">
                    <a16:creationId xmlns:a16="http://schemas.microsoft.com/office/drawing/2014/main" id="{CCB498A6-B606-3B43-92EE-72E624C29A89}"/>
                  </a:ext>
                </a:extLst>
              </p:cNvPr>
              <p:cNvSpPr/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34">
                <a:extLst>
                  <a:ext uri="{FF2B5EF4-FFF2-40B4-BE49-F238E27FC236}">
                    <a16:creationId xmlns:a16="http://schemas.microsoft.com/office/drawing/2014/main" id="{CCB498A6-B606-3B43-92EE-72E624C29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  <a:blipFill>
                <a:blip r:embed="rId1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Содержимое 2">
                <a:extLst>
                  <a:ext uri="{FF2B5EF4-FFF2-40B4-BE49-F238E27FC236}">
                    <a16:creationId xmlns:a16="http://schemas.microsoft.com/office/drawing/2014/main" id="{F04D30D0-A7C9-7346-866F-B1A88B9D1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71781" y="3389275"/>
                <a:ext cx="4003429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У многочленов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нет общих корней </a:t>
                </a:r>
              </a:p>
            </p:txBody>
          </p:sp>
        </mc:Choice>
        <mc:Fallback xmlns="">
          <p:sp>
            <p:nvSpPr>
              <p:cNvPr id="51" name="Содержимое 2">
                <a:extLst>
                  <a:ext uri="{FF2B5EF4-FFF2-40B4-BE49-F238E27FC236}">
                    <a16:creationId xmlns:a16="http://schemas.microsoft.com/office/drawing/2014/main" id="{F04D30D0-A7C9-7346-866F-B1A88B9D1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781" y="3389275"/>
                <a:ext cx="4003429" cy="546408"/>
              </a:xfrm>
              <a:prstGeom prst="rect">
                <a:avLst/>
              </a:prstGeom>
              <a:blipFill>
                <a:blip r:embed="rId13"/>
                <a:stretch>
                  <a:fillRect l="-4747" t="-15556" b="-622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43">
                <a:extLst>
                  <a:ext uri="{FF2B5EF4-FFF2-40B4-BE49-F238E27FC236}">
                    <a16:creationId xmlns:a16="http://schemas.microsoft.com/office/drawing/2014/main" id="{A80A891A-1A00-1943-BF30-EF5B43380BB2}"/>
                  </a:ext>
                </a:extLst>
              </p:cNvPr>
              <p:cNvSpPr/>
              <p:nvPr/>
            </p:nvSpPr>
            <p:spPr>
              <a:xfrm>
                <a:off x="644939" y="3990528"/>
                <a:ext cx="18441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𝑅𝑀𝐴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2" name="Прямоугольник 43">
                <a:extLst>
                  <a:ext uri="{FF2B5EF4-FFF2-40B4-BE49-F238E27FC236}">
                    <a16:creationId xmlns:a16="http://schemas.microsoft.com/office/drawing/2014/main" id="{A80A891A-1A00-1943-BF30-EF5B43380B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39" y="3990528"/>
                <a:ext cx="1844159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30">
                <a:extLst>
                  <a:ext uri="{FF2B5EF4-FFF2-40B4-BE49-F238E27FC236}">
                    <a16:creationId xmlns:a16="http://schemas.microsoft.com/office/drawing/2014/main" id="{8C46AC50-8311-AE4D-B47D-2CF6A3ACEE6A}"/>
                  </a:ext>
                </a:extLst>
              </p:cNvPr>
              <p:cNvSpPr/>
              <p:nvPr/>
            </p:nvSpPr>
            <p:spPr>
              <a:xfrm>
                <a:off x="1893467" y="4510990"/>
                <a:ext cx="4665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3" name="Прямоугольник 30">
                <a:extLst>
                  <a:ext uri="{FF2B5EF4-FFF2-40B4-BE49-F238E27FC236}">
                    <a16:creationId xmlns:a16="http://schemas.microsoft.com/office/drawing/2014/main" id="{8C46AC50-8311-AE4D-B47D-2CF6A3ACE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67" y="4510990"/>
                <a:ext cx="4665700" cy="461665"/>
              </a:xfrm>
              <a:prstGeom prst="rect">
                <a:avLst/>
              </a:prstGeom>
              <a:blipFill>
                <a:blip r:embed="rId15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29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6" name="applause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ARMA(1,1)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10">
                <a:extLst>
                  <a:ext uri="{FF2B5EF4-FFF2-40B4-BE49-F238E27FC236}">
                    <a16:creationId xmlns:a16="http://schemas.microsoft.com/office/drawing/2014/main" id="{A012E645-FDBD-D045-B602-2AB22F5D4D36}"/>
                  </a:ext>
                </a:extLst>
              </p:cNvPr>
              <p:cNvSpPr/>
              <p:nvPr/>
            </p:nvSpPr>
            <p:spPr>
              <a:xfrm>
                <a:off x="865191" y="1188420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10">
                <a:extLst>
                  <a:ext uri="{FF2B5EF4-FFF2-40B4-BE49-F238E27FC236}">
                    <a16:creationId xmlns:a16="http://schemas.microsoft.com/office/drawing/2014/main" id="{A012E645-FDBD-D045-B602-2AB22F5D4D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91" y="1188420"/>
                <a:ext cx="763222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Овал 12">
            <a:extLst>
              <a:ext uri="{FF2B5EF4-FFF2-40B4-BE49-F238E27FC236}">
                <a16:creationId xmlns:a16="http://schemas.microsoft.com/office/drawing/2014/main" id="{D547096C-E1FC-9948-AF3C-BBCF26AEEEA8}"/>
              </a:ext>
            </a:extLst>
          </p:cNvPr>
          <p:cNvSpPr/>
          <p:nvPr/>
        </p:nvSpPr>
        <p:spPr>
          <a:xfrm>
            <a:off x="865191" y="1115849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504D"/>
              </a:solidFill>
            </a:endParaRPr>
          </a:p>
        </p:txBody>
      </p:sp>
      <p:sp>
        <p:nvSpPr>
          <p:cNvPr id="34" name="Овал 14">
            <a:extLst>
              <a:ext uri="{FF2B5EF4-FFF2-40B4-BE49-F238E27FC236}">
                <a16:creationId xmlns:a16="http://schemas.microsoft.com/office/drawing/2014/main" id="{926BB7F9-608A-F04F-9A99-636F479FEA6D}"/>
              </a:ext>
            </a:extLst>
          </p:cNvPr>
          <p:cNvSpPr/>
          <p:nvPr/>
        </p:nvSpPr>
        <p:spPr>
          <a:xfrm>
            <a:off x="2639556" y="1911628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15">
                <a:extLst>
                  <a:ext uri="{FF2B5EF4-FFF2-40B4-BE49-F238E27FC236}">
                    <a16:creationId xmlns:a16="http://schemas.microsoft.com/office/drawing/2014/main" id="{0FF14CB8-9C02-4C4F-BBD6-2456A2925C54}"/>
                  </a:ext>
                </a:extLst>
              </p:cNvPr>
              <p:cNvSpPr/>
              <p:nvPr/>
            </p:nvSpPr>
            <p:spPr>
              <a:xfrm>
                <a:off x="2737241" y="2005722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15">
                <a:extLst>
                  <a:ext uri="{FF2B5EF4-FFF2-40B4-BE49-F238E27FC236}">
                    <a16:creationId xmlns:a16="http://schemas.microsoft.com/office/drawing/2014/main" id="{0FF14CB8-9C02-4C4F-BBD6-2456A2925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241" y="2005722"/>
                <a:ext cx="517962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Овал 19">
            <a:extLst>
              <a:ext uri="{FF2B5EF4-FFF2-40B4-BE49-F238E27FC236}">
                <a16:creationId xmlns:a16="http://schemas.microsoft.com/office/drawing/2014/main" id="{B60411F2-FA09-8248-B6F7-5A660016F627}"/>
              </a:ext>
            </a:extLst>
          </p:cNvPr>
          <p:cNvSpPr/>
          <p:nvPr/>
        </p:nvSpPr>
        <p:spPr>
          <a:xfrm>
            <a:off x="865191" y="1921176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20">
                <a:extLst>
                  <a:ext uri="{FF2B5EF4-FFF2-40B4-BE49-F238E27FC236}">
                    <a16:creationId xmlns:a16="http://schemas.microsoft.com/office/drawing/2014/main" id="{4F6FDFC2-46A6-6E45-A9D4-F2C0C75FDCC7}"/>
                  </a:ext>
                </a:extLst>
              </p:cNvPr>
              <p:cNvSpPr/>
              <p:nvPr/>
            </p:nvSpPr>
            <p:spPr>
              <a:xfrm>
                <a:off x="963727" y="2013047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20">
                <a:extLst>
                  <a:ext uri="{FF2B5EF4-FFF2-40B4-BE49-F238E27FC236}">
                    <a16:creationId xmlns:a16="http://schemas.microsoft.com/office/drawing/2014/main" id="{4F6FDFC2-46A6-6E45-A9D4-F2C0C75FD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27" y="2013047"/>
                <a:ext cx="528927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Прямая со стрелкой 22">
            <a:extLst>
              <a:ext uri="{FF2B5EF4-FFF2-40B4-BE49-F238E27FC236}">
                <a16:creationId xmlns:a16="http://schemas.microsoft.com/office/drawing/2014/main" id="{F71A9DA2-FE2D-0A48-9DCB-5CE508CDB776}"/>
              </a:ext>
            </a:extLst>
          </p:cNvPr>
          <p:cNvCxnSpPr>
            <a:cxnSpLocks/>
            <a:stCxn id="33" idx="6"/>
            <a:endCxn id="34" idx="2"/>
          </p:cNvCxnSpPr>
          <p:nvPr/>
        </p:nvCxnSpPr>
        <p:spPr>
          <a:xfrm>
            <a:off x="1520391" y="1443449"/>
            <a:ext cx="1119165" cy="79577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31">
            <a:extLst>
              <a:ext uri="{FF2B5EF4-FFF2-40B4-BE49-F238E27FC236}">
                <a16:creationId xmlns:a16="http://schemas.microsoft.com/office/drawing/2014/main" id="{36CB92E8-EB41-C245-885F-B7A552E22E7F}"/>
              </a:ext>
            </a:extLst>
          </p:cNvPr>
          <p:cNvCxnSpPr>
            <a:cxnSpLocks/>
            <a:stCxn id="39" idx="6"/>
            <a:endCxn id="34" idx="2"/>
          </p:cNvCxnSpPr>
          <p:nvPr/>
        </p:nvCxnSpPr>
        <p:spPr>
          <a:xfrm flipV="1">
            <a:off x="1520391" y="2239228"/>
            <a:ext cx="1119165" cy="9548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Овал 23">
            <a:extLst>
              <a:ext uri="{FF2B5EF4-FFF2-40B4-BE49-F238E27FC236}">
                <a16:creationId xmlns:a16="http://schemas.microsoft.com/office/drawing/2014/main" id="{AC810F6C-E608-EF4C-BCCA-2D20B23D7D75}"/>
              </a:ext>
            </a:extLst>
          </p:cNvPr>
          <p:cNvSpPr/>
          <p:nvPr/>
        </p:nvSpPr>
        <p:spPr>
          <a:xfrm>
            <a:off x="865191" y="2724577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29">
                <a:extLst>
                  <a:ext uri="{FF2B5EF4-FFF2-40B4-BE49-F238E27FC236}">
                    <a16:creationId xmlns:a16="http://schemas.microsoft.com/office/drawing/2014/main" id="{FB29E244-3011-804A-BF1E-6A91298A7282}"/>
                  </a:ext>
                </a:extLst>
              </p:cNvPr>
              <p:cNvSpPr/>
              <p:nvPr/>
            </p:nvSpPr>
            <p:spPr>
              <a:xfrm>
                <a:off x="865191" y="2834526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29">
                <a:extLst>
                  <a:ext uri="{FF2B5EF4-FFF2-40B4-BE49-F238E27FC236}">
                    <a16:creationId xmlns:a16="http://schemas.microsoft.com/office/drawing/2014/main" id="{FB29E244-3011-804A-BF1E-6A91298A72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91" y="2834526"/>
                <a:ext cx="774186" cy="400110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Прямая со стрелкой 37">
            <a:extLst>
              <a:ext uri="{FF2B5EF4-FFF2-40B4-BE49-F238E27FC236}">
                <a16:creationId xmlns:a16="http://schemas.microsoft.com/office/drawing/2014/main" id="{8E98A36B-1D88-314B-A75D-8E8FF8D2AC13}"/>
              </a:ext>
            </a:extLst>
          </p:cNvPr>
          <p:cNvCxnSpPr>
            <a:cxnSpLocks/>
            <a:stCxn id="43" idx="6"/>
            <a:endCxn id="34" idx="2"/>
          </p:cNvCxnSpPr>
          <p:nvPr/>
        </p:nvCxnSpPr>
        <p:spPr>
          <a:xfrm flipV="1">
            <a:off x="1520391" y="2239228"/>
            <a:ext cx="1119165" cy="812949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Содержимое 2">
                <a:extLst>
                  <a:ext uri="{FF2B5EF4-FFF2-40B4-BE49-F238E27FC236}">
                    <a16:creationId xmlns:a16="http://schemas.microsoft.com/office/drawing/2014/main" id="{B42DABC2-1769-BC40-8225-7339D6BE6A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5424" y="507443"/>
                <a:ext cx="5616624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Соединим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459A4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одну модель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8" name="Содержимое 2">
                <a:extLst>
                  <a:ext uri="{FF2B5EF4-FFF2-40B4-BE49-F238E27FC236}">
                    <a16:creationId xmlns:a16="http://schemas.microsoft.com/office/drawing/2014/main" id="{B42DABC2-1769-BC40-8225-7339D6BE6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424" y="507443"/>
                <a:ext cx="5616624" cy="546408"/>
              </a:xfrm>
              <a:prstGeom prst="rect">
                <a:avLst/>
              </a:prstGeom>
              <a:blipFill>
                <a:blip r:embed="rId8"/>
                <a:stretch>
                  <a:fillRect l="-3386" t="-15556" r="-45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25">
                <a:extLst>
                  <a:ext uri="{FF2B5EF4-FFF2-40B4-BE49-F238E27FC236}">
                    <a16:creationId xmlns:a16="http://schemas.microsoft.com/office/drawing/2014/main" id="{546FE1B2-A227-D94D-87CA-52879602FD6D}"/>
                  </a:ext>
                </a:extLst>
              </p:cNvPr>
              <p:cNvSpPr/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9" name="Прямоугольник 25">
                <a:extLst>
                  <a:ext uri="{FF2B5EF4-FFF2-40B4-BE49-F238E27FC236}">
                    <a16:creationId xmlns:a16="http://schemas.microsoft.com/office/drawing/2014/main" id="{546FE1B2-A227-D94D-87CA-52879602F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  <a:blipFill>
                <a:blip r:embed="rId9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27">
                <a:extLst>
                  <a:ext uri="{FF2B5EF4-FFF2-40B4-BE49-F238E27FC236}">
                    <a16:creationId xmlns:a16="http://schemas.microsoft.com/office/drawing/2014/main" id="{B95B715C-1B0B-6F4A-9E1E-2D454773F078}"/>
                  </a:ext>
                </a:extLst>
              </p:cNvPr>
              <p:cNvSpPr/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50" name="Прямоугольник 27">
                <a:extLst>
                  <a:ext uri="{FF2B5EF4-FFF2-40B4-BE49-F238E27FC236}">
                    <a16:creationId xmlns:a16="http://schemas.microsoft.com/office/drawing/2014/main" id="{B95B715C-1B0B-6F4A-9E1E-2D454773F0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  <a:blipFill>
                <a:blip r:embed="rId10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28">
                <a:extLst>
                  <a:ext uri="{FF2B5EF4-FFF2-40B4-BE49-F238E27FC236}">
                    <a16:creationId xmlns:a16="http://schemas.microsoft.com/office/drawing/2014/main" id="{A64826E9-DF66-DE44-8764-2AA0B35E7AFA}"/>
                  </a:ext>
                </a:extLst>
              </p:cNvPr>
              <p:cNvSpPr/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51" name="Прямоугольник 28">
                <a:extLst>
                  <a:ext uri="{FF2B5EF4-FFF2-40B4-BE49-F238E27FC236}">
                    <a16:creationId xmlns:a16="http://schemas.microsoft.com/office/drawing/2014/main" id="{A64826E9-DF66-DE44-8764-2AA0B35E7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  <a:blipFill>
                <a:blip r:embed="rId11"/>
                <a:stretch>
                  <a:fillRect l="-321" t="-10526" r="-1603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34">
                <a:extLst>
                  <a:ext uri="{FF2B5EF4-FFF2-40B4-BE49-F238E27FC236}">
                    <a16:creationId xmlns:a16="http://schemas.microsoft.com/office/drawing/2014/main" id="{E19F4ABB-E207-7B4E-8BD4-708D417D05C6}"/>
                  </a:ext>
                </a:extLst>
              </p:cNvPr>
              <p:cNvSpPr/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2" name="Прямоугольник 34">
                <a:extLst>
                  <a:ext uri="{FF2B5EF4-FFF2-40B4-BE49-F238E27FC236}">
                    <a16:creationId xmlns:a16="http://schemas.microsoft.com/office/drawing/2014/main" id="{E19F4ABB-E207-7B4E-8BD4-708D417D0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  <a:blipFill>
                <a:blip r:embed="rId1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Содержимое 2">
                <a:extLst>
                  <a:ext uri="{FF2B5EF4-FFF2-40B4-BE49-F238E27FC236}">
                    <a16:creationId xmlns:a16="http://schemas.microsoft.com/office/drawing/2014/main" id="{AFECA950-C15B-8C42-B504-D3C950D10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71781" y="3389275"/>
                <a:ext cx="4003429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У многочленов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нет общих корней </a:t>
                </a:r>
              </a:p>
            </p:txBody>
          </p:sp>
        </mc:Choice>
        <mc:Fallback xmlns="">
          <p:sp>
            <p:nvSpPr>
              <p:cNvPr id="53" name="Содержимое 2">
                <a:extLst>
                  <a:ext uri="{FF2B5EF4-FFF2-40B4-BE49-F238E27FC236}">
                    <a16:creationId xmlns:a16="http://schemas.microsoft.com/office/drawing/2014/main" id="{AFECA950-C15B-8C42-B504-D3C950D10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781" y="3389275"/>
                <a:ext cx="4003429" cy="546408"/>
              </a:xfrm>
              <a:prstGeom prst="rect">
                <a:avLst/>
              </a:prstGeom>
              <a:blipFill>
                <a:blip r:embed="rId13"/>
                <a:stretch>
                  <a:fillRect l="-4747" t="-15556" b="-622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43">
                <a:extLst>
                  <a:ext uri="{FF2B5EF4-FFF2-40B4-BE49-F238E27FC236}">
                    <a16:creationId xmlns:a16="http://schemas.microsoft.com/office/drawing/2014/main" id="{E6FFBEF5-A116-DC49-BCCA-164FD14E213D}"/>
                  </a:ext>
                </a:extLst>
              </p:cNvPr>
              <p:cNvSpPr/>
              <p:nvPr/>
            </p:nvSpPr>
            <p:spPr>
              <a:xfrm>
                <a:off x="644939" y="3990528"/>
                <a:ext cx="18441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𝑅𝑀𝐴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4" name="Прямоугольник 43">
                <a:extLst>
                  <a:ext uri="{FF2B5EF4-FFF2-40B4-BE49-F238E27FC236}">
                    <a16:creationId xmlns:a16="http://schemas.microsoft.com/office/drawing/2014/main" id="{E6FFBEF5-A116-DC49-BCCA-164FD14E2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39" y="3990528"/>
                <a:ext cx="1844159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26">
                <a:extLst>
                  <a:ext uri="{FF2B5EF4-FFF2-40B4-BE49-F238E27FC236}">
                    <a16:creationId xmlns:a16="http://schemas.microsoft.com/office/drawing/2014/main" id="{6FADABCF-1D95-1040-B56E-7A45776C0D79}"/>
                  </a:ext>
                </a:extLst>
              </p:cNvPr>
              <p:cNvSpPr/>
              <p:nvPr/>
            </p:nvSpPr>
            <p:spPr>
              <a:xfrm>
                <a:off x="1937122" y="5033704"/>
                <a:ext cx="40539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5" name="Прямоугольник 26">
                <a:extLst>
                  <a:ext uri="{FF2B5EF4-FFF2-40B4-BE49-F238E27FC236}">
                    <a16:creationId xmlns:a16="http://schemas.microsoft.com/office/drawing/2014/main" id="{6FADABCF-1D95-1040-B56E-7A45776C0D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122" y="5033704"/>
                <a:ext cx="4053930" cy="461665"/>
              </a:xfrm>
              <a:prstGeom prst="rect">
                <a:avLst/>
              </a:prstGeom>
              <a:blipFill>
                <a:blip r:embed="rId1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30">
                <a:extLst>
                  <a:ext uri="{FF2B5EF4-FFF2-40B4-BE49-F238E27FC236}">
                    <a16:creationId xmlns:a16="http://schemas.microsoft.com/office/drawing/2014/main" id="{39F0336F-B507-164F-8DD9-6B9BB7D64549}"/>
                  </a:ext>
                </a:extLst>
              </p:cNvPr>
              <p:cNvSpPr/>
              <p:nvPr/>
            </p:nvSpPr>
            <p:spPr>
              <a:xfrm>
                <a:off x="1893467" y="4510990"/>
                <a:ext cx="4665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6" name="Прямоугольник 30">
                <a:extLst>
                  <a:ext uri="{FF2B5EF4-FFF2-40B4-BE49-F238E27FC236}">
                    <a16:creationId xmlns:a16="http://schemas.microsoft.com/office/drawing/2014/main" id="{39F0336F-B507-164F-8DD9-6B9BB7D64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67" y="4510990"/>
                <a:ext cx="4665700" cy="461665"/>
              </a:xfrm>
              <a:prstGeom prst="rect">
                <a:avLst/>
              </a:prstGeom>
              <a:blipFill>
                <a:blip r:embed="rId16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2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7" name="applause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ARMA(</a:t>
            </a:r>
            <a:r>
              <a:rPr lang="en-US" sz="3200" b="1">
                <a:solidFill>
                  <a:srgbClr val="28516A"/>
                </a:solidFill>
              </a:rPr>
              <a:t>1,1)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892C465-0C5A-2A40-8F1A-01C032F0FBDE}"/>
                  </a:ext>
                </a:extLst>
              </p:cNvPr>
              <p:cNvSpPr/>
              <p:nvPr/>
            </p:nvSpPr>
            <p:spPr>
              <a:xfrm>
                <a:off x="865191" y="1188420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892C465-0C5A-2A40-8F1A-01C032F0F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91" y="1188420"/>
                <a:ext cx="763222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вал 12">
            <a:extLst>
              <a:ext uri="{FF2B5EF4-FFF2-40B4-BE49-F238E27FC236}">
                <a16:creationId xmlns:a16="http://schemas.microsoft.com/office/drawing/2014/main" id="{D617CF68-B828-F44B-8639-033557CB2898}"/>
              </a:ext>
            </a:extLst>
          </p:cNvPr>
          <p:cNvSpPr/>
          <p:nvPr/>
        </p:nvSpPr>
        <p:spPr>
          <a:xfrm>
            <a:off x="865191" y="1115849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504D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D95E7BB-C5C7-4544-953D-71C349B6EF23}"/>
              </a:ext>
            </a:extLst>
          </p:cNvPr>
          <p:cNvSpPr/>
          <p:nvPr/>
        </p:nvSpPr>
        <p:spPr>
          <a:xfrm>
            <a:off x="2639556" y="1911628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7504CC8-A979-5F43-A05A-DE093C6A3FE5}"/>
                  </a:ext>
                </a:extLst>
              </p:cNvPr>
              <p:cNvSpPr/>
              <p:nvPr/>
            </p:nvSpPr>
            <p:spPr>
              <a:xfrm>
                <a:off x="2737241" y="2005722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7504CC8-A979-5F43-A05A-DE093C6A3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241" y="2005722"/>
                <a:ext cx="517962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вал 19">
            <a:extLst>
              <a:ext uri="{FF2B5EF4-FFF2-40B4-BE49-F238E27FC236}">
                <a16:creationId xmlns:a16="http://schemas.microsoft.com/office/drawing/2014/main" id="{1376E1DB-7414-6941-8F15-30CE8CE647AD}"/>
              </a:ext>
            </a:extLst>
          </p:cNvPr>
          <p:cNvSpPr/>
          <p:nvPr/>
        </p:nvSpPr>
        <p:spPr>
          <a:xfrm>
            <a:off x="865191" y="1921176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09406814-C22A-744E-A6E4-C0597FA55C4D}"/>
                  </a:ext>
                </a:extLst>
              </p:cNvPr>
              <p:cNvSpPr/>
              <p:nvPr/>
            </p:nvSpPr>
            <p:spPr>
              <a:xfrm>
                <a:off x="963727" y="2013047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09406814-C22A-744E-A6E4-C0597FA55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27" y="2013047"/>
                <a:ext cx="528927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8C097E9-444C-944C-9E88-E8A21B2238B9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>
            <a:off x="1520391" y="1443449"/>
            <a:ext cx="1119165" cy="79577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044B375F-E824-BD47-9120-F0EE03AB2893}"/>
              </a:ext>
            </a:extLst>
          </p:cNvPr>
          <p:cNvCxnSpPr>
            <a:cxnSpLocks/>
            <a:stCxn id="20" idx="6"/>
            <a:endCxn id="15" idx="2"/>
          </p:cNvCxnSpPr>
          <p:nvPr/>
        </p:nvCxnSpPr>
        <p:spPr>
          <a:xfrm flipV="1">
            <a:off x="1520391" y="2239228"/>
            <a:ext cx="1119165" cy="9548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>
            <a:extLst>
              <a:ext uri="{FF2B5EF4-FFF2-40B4-BE49-F238E27FC236}">
                <a16:creationId xmlns:a16="http://schemas.microsoft.com/office/drawing/2014/main" id="{D01D95B2-E59E-0541-8DC9-2E1171D597B2}"/>
              </a:ext>
            </a:extLst>
          </p:cNvPr>
          <p:cNvSpPr/>
          <p:nvPr/>
        </p:nvSpPr>
        <p:spPr>
          <a:xfrm>
            <a:off x="865191" y="2724577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03B67D53-390E-2743-B013-DE521AD38713}"/>
                  </a:ext>
                </a:extLst>
              </p:cNvPr>
              <p:cNvSpPr/>
              <p:nvPr/>
            </p:nvSpPr>
            <p:spPr>
              <a:xfrm>
                <a:off x="865191" y="2834526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03B67D53-390E-2743-B013-DE521AD38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91" y="2834526"/>
                <a:ext cx="774186" cy="400110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635E6C91-259A-204E-9730-B0C5BC229CDB}"/>
              </a:ext>
            </a:extLst>
          </p:cNvPr>
          <p:cNvCxnSpPr>
            <a:cxnSpLocks/>
            <a:stCxn id="24" idx="6"/>
            <a:endCxn id="15" idx="2"/>
          </p:cNvCxnSpPr>
          <p:nvPr/>
        </p:nvCxnSpPr>
        <p:spPr>
          <a:xfrm flipV="1">
            <a:off x="1520391" y="2239228"/>
            <a:ext cx="1119165" cy="812949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Содержимое 2">
                <a:extLst>
                  <a:ext uri="{FF2B5EF4-FFF2-40B4-BE49-F238E27FC236}">
                    <a16:creationId xmlns:a16="http://schemas.microsoft.com/office/drawing/2014/main" id="{1139DF09-96F0-5A49-9028-832C776B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5424" y="507443"/>
                <a:ext cx="5616624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Соединим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459A4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одну модель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5" name="Содержимое 2">
                <a:extLst>
                  <a:ext uri="{FF2B5EF4-FFF2-40B4-BE49-F238E27FC236}">
                    <a16:creationId xmlns:a16="http://schemas.microsoft.com/office/drawing/2014/main" id="{1139DF09-96F0-5A49-9028-832C776B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424" y="507443"/>
                <a:ext cx="5616624" cy="546408"/>
              </a:xfrm>
              <a:prstGeom prst="rect">
                <a:avLst/>
              </a:prstGeom>
              <a:blipFill>
                <a:blip r:embed="rId8"/>
                <a:stretch>
                  <a:fillRect l="-3386" t="-15556" r="-45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2AC63DAE-4BF4-0849-9186-DD965B830B62}"/>
                  </a:ext>
                </a:extLst>
              </p:cNvPr>
              <p:cNvSpPr/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2AC63DAE-4BF4-0849-9186-DD965B830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  <a:blipFill>
                <a:blip r:embed="rId9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E4B420E-BF09-9E4E-A368-72A4124D6C04}"/>
                  </a:ext>
                </a:extLst>
              </p:cNvPr>
              <p:cNvSpPr/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E4B420E-BF09-9E4E-A368-72A4124D6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  <a:blipFill>
                <a:blip r:embed="rId10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C1C2820-DC2A-384D-964C-2DDCB4EFB7E3}"/>
                  </a:ext>
                </a:extLst>
              </p:cNvPr>
              <p:cNvSpPr/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C1C2820-DC2A-384D-964C-2DDCB4EFB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  <a:blipFill>
                <a:blip r:embed="rId11"/>
                <a:stretch>
                  <a:fillRect l="-321" t="-10526" r="-1603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21AD9C9B-8F59-BA4F-9917-866805F5731F}"/>
                  </a:ext>
                </a:extLst>
              </p:cNvPr>
              <p:cNvSpPr/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21AD9C9B-8F59-BA4F-9917-866805F5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  <a:blipFill>
                <a:blip r:embed="rId1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Содержимое 2">
                <a:extLst>
                  <a:ext uri="{FF2B5EF4-FFF2-40B4-BE49-F238E27FC236}">
                    <a16:creationId xmlns:a16="http://schemas.microsoft.com/office/drawing/2014/main" id="{051E802B-FE8B-7C45-8115-E94DBCB25E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71781" y="3389275"/>
                <a:ext cx="4003429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У многочленов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нет общих корней </a:t>
                </a:r>
              </a:p>
            </p:txBody>
          </p:sp>
        </mc:Choice>
        <mc:Fallback xmlns="">
          <p:sp>
            <p:nvSpPr>
              <p:cNvPr id="36" name="Содержимое 2">
                <a:extLst>
                  <a:ext uri="{FF2B5EF4-FFF2-40B4-BE49-F238E27FC236}">
                    <a16:creationId xmlns:a16="http://schemas.microsoft.com/office/drawing/2014/main" id="{051E802B-FE8B-7C45-8115-E94DBCB25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781" y="3389275"/>
                <a:ext cx="4003429" cy="546408"/>
              </a:xfrm>
              <a:prstGeom prst="rect">
                <a:avLst/>
              </a:prstGeom>
              <a:blipFill>
                <a:blip r:embed="rId13"/>
                <a:stretch>
                  <a:fillRect l="-4747" t="-15556" b="-622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F5004370-5743-1641-9D42-73D890132B37}"/>
                  </a:ext>
                </a:extLst>
              </p:cNvPr>
              <p:cNvSpPr/>
              <p:nvPr/>
            </p:nvSpPr>
            <p:spPr>
              <a:xfrm>
                <a:off x="644939" y="3990528"/>
                <a:ext cx="18441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𝑅𝑀𝐴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F5004370-5743-1641-9D42-73D890132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39" y="3990528"/>
                <a:ext cx="1844159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BD6DEDCA-BA98-5544-BCAC-2F574492AC2C}"/>
                  </a:ext>
                </a:extLst>
              </p:cNvPr>
              <p:cNvSpPr/>
              <p:nvPr/>
            </p:nvSpPr>
            <p:spPr>
              <a:xfrm>
                <a:off x="1947570" y="5525443"/>
                <a:ext cx="2814938" cy="784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BD6DEDCA-BA98-5544-BCAC-2F574492AC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570" y="5525443"/>
                <a:ext cx="2814938" cy="784574"/>
              </a:xfrm>
              <a:prstGeom prst="rect">
                <a:avLst/>
              </a:prstGeom>
              <a:blipFill>
                <a:blip r:embed="rId15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C9E5D7-C74D-6445-83DB-1A038D8FD847}"/>
                  </a:ext>
                </a:extLst>
              </p:cNvPr>
              <p:cNvSpPr/>
              <p:nvPr/>
            </p:nvSpPr>
            <p:spPr>
              <a:xfrm>
                <a:off x="1937122" y="5033704"/>
                <a:ext cx="40539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C9E5D7-C74D-6445-83DB-1A038D8FD8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122" y="5033704"/>
                <a:ext cx="4053930" cy="461665"/>
              </a:xfrm>
              <a:prstGeom prst="rect">
                <a:avLst/>
              </a:prstGeom>
              <a:blipFill>
                <a:blip r:embed="rId1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68F13D0C-BA9C-BD41-A821-9499ABCA4B2E}"/>
                  </a:ext>
                </a:extLst>
              </p:cNvPr>
              <p:cNvSpPr/>
              <p:nvPr/>
            </p:nvSpPr>
            <p:spPr>
              <a:xfrm>
                <a:off x="1893467" y="4510990"/>
                <a:ext cx="4665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68F13D0C-BA9C-BD41-A821-9499ABCA4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67" y="4510990"/>
                <a:ext cx="4665700" cy="461665"/>
              </a:xfrm>
              <a:prstGeom prst="rect">
                <a:avLst/>
              </a:prstGeom>
              <a:blipFill>
                <a:blip r:embed="rId17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427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8" name="applause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Стационарность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05381A7B-0B1B-3148-9DD5-3E2F33CFCB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504056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Теорема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Чтобы у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ARMA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процесса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существовало единственное стационарное решение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которое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“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 заглядывает в будущее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”</a:t>
                </a:r>
                <a:endParaRPr lang="ru-RU" sz="2400" b="1" dirty="0">
                  <a:solidFill>
                    <a:srgbClr val="28516A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05381A7B-0B1B-3148-9DD5-3E2F33CFC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5040560"/>
              </a:xfrm>
              <a:prstGeom prst="rect">
                <a:avLst/>
              </a:prstGeom>
              <a:blipFill>
                <a:blip r:embed="rId4"/>
                <a:stretch>
                  <a:fillRect l="-2340" t="-17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2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Стационарность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57C92855-1F2D-8F47-84F2-5E857A3A88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504056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Теорема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Чтобы у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ARMA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процесса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существовало единственное стационарное решение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которое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“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 заглядывает в будущее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”,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необходимо и достаточно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чтобы все корни характеристического уравнения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−…−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были по модулю </a:t>
                </a:r>
                <a:r>
                  <a:rPr lang="ru-RU" sz="2400" b="1" dirty="0">
                    <a:solidFill>
                      <a:srgbClr val="28516A"/>
                    </a:solidFill>
                    <a:latin typeface="Myriad Pro" pitchFamily="34" charset="0"/>
                  </a:rPr>
                  <a:t>больше единицы</a:t>
                </a:r>
              </a:p>
            </p:txBody>
          </p:sp>
        </mc:Choice>
        <mc:Fallback xmlns="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57C92855-1F2D-8F47-84F2-5E857A3A8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5040560"/>
              </a:xfrm>
              <a:prstGeom prst="rect">
                <a:avLst/>
              </a:prstGeom>
              <a:blipFill>
                <a:blip r:embed="rId4"/>
                <a:stretch>
                  <a:fillRect l="-2340" t="-1759" b="-427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1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Сезонная </a:t>
            </a:r>
            <a:r>
              <a:rPr lang="en-US" sz="3200" b="1" dirty="0">
                <a:solidFill>
                  <a:srgbClr val="28516A"/>
                </a:solidFill>
              </a:rPr>
              <a:t>ARMA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17">
                <a:extLst>
                  <a:ext uri="{FF2B5EF4-FFF2-40B4-BE49-F238E27FC236}">
                    <a16:creationId xmlns:a16="http://schemas.microsoft.com/office/drawing/2014/main" id="{FF0979D3-33E9-AF48-B4DD-F2E05C03D99D}"/>
                  </a:ext>
                </a:extLst>
              </p:cNvPr>
              <p:cNvSpPr/>
              <p:nvPr/>
            </p:nvSpPr>
            <p:spPr>
              <a:xfrm>
                <a:off x="467544" y="663079"/>
                <a:ext cx="37755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𝑅𝑀𝐴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)[12]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17">
                <a:extLst>
                  <a:ext uri="{FF2B5EF4-FFF2-40B4-BE49-F238E27FC236}">
                    <a16:creationId xmlns:a16="http://schemas.microsoft.com/office/drawing/2014/main" id="{FF0979D3-33E9-AF48-B4DD-F2E05C03D9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663079"/>
                <a:ext cx="3775521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07AF5B5A-6F8E-AB4F-91C9-58CB5A1C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196752"/>
                <a:ext cx="7920880" cy="181710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AR-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MA-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SAR-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SMA-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период сезонности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(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месячные данные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)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07AF5B5A-6F8E-AB4F-91C9-58CB5A1C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96752"/>
                <a:ext cx="7920880" cy="1817105"/>
              </a:xfrm>
              <a:prstGeom prst="rect">
                <a:avLst/>
              </a:prstGeom>
              <a:blipFill>
                <a:blip r:embed="rId5"/>
                <a:stretch>
                  <a:fillRect l="-2244" t="-5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53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На прошлой неделе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28083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Особенности временных рядов</a:t>
            </a:r>
            <a:r>
              <a:rPr lang="en-US" dirty="0"/>
              <a:t>: </a:t>
            </a:r>
            <a:r>
              <a:rPr lang="ru-RU" dirty="0"/>
              <a:t>стационарность</a:t>
            </a:r>
            <a:r>
              <a:rPr lang="en-US" dirty="0"/>
              <a:t>, </a:t>
            </a:r>
            <a:br>
              <a:rPr lang="ru-RU" dirty="0"/>
            </a:br>
            <a:r>
              <a:rPr lang="ru-RU" dirty="0"/>
              <a:t>кросс-</a:t>
            </a:r>
            <a:r>
              <a:rPr lang="ru-RU" dirty="0" err="1"/>
              <a:t>валидация</a:t>
            </a:r>
            <a:endParaRPr lang="ru-RU" dirty="0"/>
          </a:p>
          <a:p>
            <a:r>
              <a:rPr lang="ru-RU" dirty="0"/>
              <a:t>Обсудили </a:t>
            </a:r>
            <a:r>
              <a:rPr lang="en-US" dirty="0"/>
              <a:t> ETS-</a:t>
            </a:r>
            <a:r>
              <a:rPr lang="ru-RU" dirty="0"/>
              <a:t>модель</a:t>
            </a:r>
          </a:p>
          <a:p>
            <a:r>
              <a:rPr lang="ru-RU" dirty="0"/>
              <a:t>Поговорили про декомпозицию ряда </a:t>
            </a:r>
            <a:endParaRPr lang="en-US" dirty="0"/>
          </a:p>
          <a:p>
            <a:r>
              <a:rPr lang="ru-RU" dirty="0"/>
              <a:t>Обсудили </a:t>
            </a:r>
            <a:r>
              <a:rPr lang="en-US" dirty="0"/>
              <a:t>AR </a:t>
            </a:r>
            <a:r>
              <a:rPr lang="ru-RU" dirty="0"/>
              <a:t>и </a:t>
            </a:r>
            <a:r>
              <a:rPr lang="en-US" dirty="0"/>
              <a:t>MA</a:t>
            </a:r>
            <a:r>
              <a:rPr lang="ru-RU" dirty="0"/>
              <a:t> модели</a:t>
            </a:r>
            <a:r>
              <a:rPr lang="en-US" dirty="0"/>
              <a:t>, </a:t>
            </a:r>
            <a:r>
              <a:rPr lang="ru-RU" dirty="0"/>
              <a:t>начали говорить про </a:t>
            </a:r>
            <a:r>
              <a:rPr lang="en-US" dirty="0"/>
              <a:t>SARIMA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83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Сезонная </a:t>
            </a:r>
            <a:r>
              <a:rPr lang="en-US" sz="3200" b="1" dirty="0">
                <a:solidFill>
                  <a:srgbClr val="28516A"/>
                </a:solidFill>
              </a:rPr>
              <a:t>ARMA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12">
                <a:extLst>
                  <a:ext uri="{FF2B5EF4-FFF2-40B4-BE49-F238E27FC236}">
                    <a16:creationId xmlns:a16="http://schemas.microsoft.com/office/drawing/2014/main" id="{A3C95676-1E35-CA4C-B277-85C8C51899D7}"/>
                  </a:ext>
                </a:extLst>
              </p:cNvPr>
              <p:cNvSpPr/>
              <p:nvPr/>
            </p:nvSpPr>
            <p:spPr>
              <a:xfrm>
                <a:off x="539552" y="3928362"/>
                <a:ext cx="71956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12">
                <a:extLst>
                  <a:ext uri="{FF2B5EF4-FFF2-40B4-BE49-F238E27FC236}">
                    <a16:creationId xmlns:a16="http://schemas.microsoft.com/office/drawing/2014/main" id="{A3C95676-1E35-CA4C-B277-85C8C51899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928362"/>
                <a:ext cx="7195688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16">
                <a:extLst>
                  <a:ext uri="{FF2B5EF4-FFF2-40B4-BE49-F238E27FC236}">
                    <a16:creationId xmlns:a16="http://schemas.microsoft.com/office/drawing/2014/main" id="{3429A0B9-8DF5-BA41-8F4A-620F2AE0CF0D}"/>
                  </a:ext>
                </a:extLst>
              </p:cNvPr>
              <p:cNvSpPr/>
              <p:nvPr/>
            </p:nvSpPr>
            <p:spPr>
              <a:xfrm>
                <a:off x="479891" y="3146635"/>
                <a:ext cx="35872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𝑅𝑀𝐴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−(1,1)[12]: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16">
                <a:extLst>
                  <a:ext uri="{FF2B5EF4-FFF2-40B4-BE49-F238E27FC236}">
                    <a16:creationId xmlns:a16="http://schemas.microsoft.com/office/drawing/2014/main" id="{3429A0B9-8DF5-BA41-8F4A-620F2AE0C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1" y="3146635"/>
                <a:ext cx="3587200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17">
                <a:extLst>
                  <a:ext uri="{FF2B5EF4-FFF2-40B4-BE49-F238E27FC236}">
                    <a16:creationId xmlns:a16="http://schemas.microsoft.com/office/drawing/2014/main" id="{2504574D-6C22-3645-937F-1F497FAAEBCF}"/>
                  </a:ext>
                </a:extLst>
              </p:cNvPr>
              <p:cNvSpPr/>
              <p:nvPr/>
            </p:nvSpPr>
            <p:spPr>
              <a:xfrm>
                <a:off x="467544" y="663079"/>
                <a:ext cx="37755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𝑅𝑀𝐴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)[12]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17">
                <a:extLst>
                  <a:ext uri="{FF2B5EF4-FFF2-40B4-BE49-F238E27FC236}">
                    <a16:creationId xmlns:a16="http://schemas.microsoft.com/office/drawing/2014/main" id="{2504574D-6C22-3645-937F-1F497FAAEB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663079"/>
                <a:ext cx="3775521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283E5ADA-6E43-4840-B206-0992314A4D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196752"/>
                <a:ext cx="7920880" cy="181710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AR-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MA-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SAR-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SMA-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период сезонности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(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месячные данные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)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283E5ADA-6E43-4840-B206-0992314A4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96752"/>
                <a:ext cx="7920880" cy="1817105"/>
              </a:xfrm>
              <a:prstGeom prst="rect">
                <a:avLst/>
              </a:prstGeom>
              <a:blipFill>
                <a:blip r:embed="rId7"/>
                <a:stretch>
                  <a:fillRect l="-2244" t="-5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68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Сезонная </a:t>
            </a:r>
            <a:r>
              <a:rPr lang="en-US" sz="3200" b="1" dirty="0">
                <a:solidFill>
                  <a:srgbClr val="28516A"/>
                </a:solidFill>
              </a:rPr>
              <a:t>ARMA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88760C0-A7BA-424A-9CC0-FD25447369BA}"/>
                  </a:ext>
                </a:extLst>
              </p:cNvPr>
              <p:cNvSpPr/>
              <p:nvPr/>
            </p:nvSpPr>
            <p:spPr>
              <a:xfrm>
                <a:off x="539552" y="3928362"/>
                <a:ext cx="71956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416F2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88760C0-A7BA-424A-9CC0-FD25447369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928362"/>
                <a:ext cx="7195688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EF9BE8E-D72D-C44C-84DD-E1E97CB3CC33}"/>
                  </a:ext>
                </a:extLst>
              </p:cNvPr>
              <p:cNvSpPr/>
              <p:nvPr/>
            </p:nvSpPr>
            <p:spPr>
              <a:xfrm>
                <a:off x="683568" y="4438381"/>
                <a:ext cx="35496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𝛽𝛾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EF9BE8E-D72D-C44C-84DD-E1E97CB3CC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438381"/>
                <a:ext cx="3549690" cy="461665"/>
              </a:xfrm>
              <a:prstGeom prst="rect">
                <a:avLst/>
              </a:prstGeom>
              <a:blipFill>
                <a:blip r:embed="rId5"/>
                <a:stretch>
                  <a:fillRect r="-356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54F69BE-63B2-E84A-B490-76C1E8134AB2}"/>
                  </a:ext>
                </a:extLst>
              </p:cNvPr>
              <p:cNvSpPr/>
              <p:nvPr/>
            </p:nvSpPr>
            <p:spPr>
              <a:xfrm>
                <a:off x="4920032" y="4438381"/>
                <a:ext cx="34931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𝛼𝛿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16F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54F69BE-63B2-E84A-B490-76C1E8134A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032" y="4438381"/>
                <a:ext cx="349313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16">
                <a:extLst>
                  <a:ext uri="{FF2B5EF4-FFF2-40B4-BE49-F238E27FC236}">
                    <a16:creationId xmlns:a16="http://schemas.microsoft.com/office/drawing/2014/main" id="{A34E46D3-52D7-D641-893B-689BCA2FE381}"/>
                  </a:ext>
                </a:extLst>
              </p:cNvPr>
              <p:cNvSpPr/>
              <p:nvPr/>
            </p:nvSpPr>
            <p:spPr>
              <a:xfrm>
                <a:off x="479891" y="3146635"/>
                <a:ext cx="35872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𝑅𝑀𝐴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−(1,1)[12]: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16">
                <a:extLst>
                  <a:ext uri="{FF2B5EF4-FFF2-40B4-BE49-F238E27FC236}">
                    <a16:creationId xmlns:a16="http://schemas.microsoft.com/office/drawing/2014/main" id="{A34E46D3-52D7-D641-893B-689BCA2FE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1" y="3146635"/>
                <a:ext cx="3587200" cy="461665"/>
              </a:xfrm>
              <a:prstGeom prst="rect">
                <a:avLst/>
              </a:prstGeom>
              <a:blipFill>
                <a:blip r:embed="rId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17">
                <a:extLst>
                  <a:ext uri="{FF2B5EF4-FFF2-40B4-BE49-F238E27FC236}">
                    <a16:creationId xmlns:a16="http://schemas.microsoft.com/office/drawing/2014/main" id="{46E0B383-2D0A-9249-A97E-673E192E37C6}"/>
                  </a:ext>
                </a:extLst>
              </p:cNvPr>
              <p:cNvSpPr/>
              <p:nvPr/>
            </p:nvSpPr>
            <p:spPr>
              <a:xfrm>
                <a:off x="467544" y="663079"/>
                <a:ext cx="37755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𝑅𝑀𝐴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)[12]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17">
                <a:extLst>
                  <a:ext uri="{FF2B5EF4-FFF2-40B4-BE49-F238E27FC236}">
                    <a16:creationId xmlns:a16="http://schemas.microsoft.com/office/drawing/2014/main" id="{46E0B383-2D0A-9249-A97E-673E192E37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663079"/>
                <a:ext cx="3775521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B18AEC72-19BC-164C-8F09-1E3841F8E1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196752"/>
                <a:ext cx="7920880" cy="181710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AR-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MA-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SAR-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SMA-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период сезонности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(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месячные данные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)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B18AEC72-19BC-164C-8F09-1E3841F8E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96752"/>
                <a:ext cx="7920880" cy="1817105"/>
              </a:xfrm>
              <a:prstGeom prst="rect">
                <a:avLst/>
              </a:prstGeom>
              <a:blipFill>
                <a:blip r:embed="rId9"/>
                <a:stretch>
                  <a:fillRect l="-2244" t="-5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10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Сезонная </a:t>
            </a:r>
            <a:r>
              <a:rPr lang="en-US" sz="3200" b="1" dirty="0">
                <a:solidFill>
                  <a:srgbClr val="28516A"/>
                </a:solidFill>
              </a:rPr>
              <a:t>ARMA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1A10D87D-CDF2-0246-B333-0AB0119928D0}"/>
                  </a:ext>
                </a:extLst>
              </p:cNvPr>
              <p:cNvSpPr/>
              <p:nvPr/>
            </p:nvSpPr>
            <p:spPr>
              <a:xfrm>
                <a:off x="479891" y="3146635"/>
                <a:ext cx="35872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𝑅𝑀𝐴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−(1,1)[12]: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1A10D87D-CDF2-0246-B333-0AB011992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1" y="3146635"/>
                <a:ext cx="3587200" cy="461665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77D0356-3EA0-9E4F-B907-656DDE873F21}"/>
                  </a:ext>
                </a:extLst>
              </p:cNvPr>
              <p:cNvSpPr/>
              <p:nvPr/>
            </p:nvSpPr>
            <p:spPr>
              <a:xfrm>
                <a:off x="683568" y="5085184"/>
                <a:ext cx="51909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𝛽𝛾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77D0356-3EA0-9E4F-B907-656DDE873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085184"/>
                <a:ext cx="5190908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B1E24B4-7AE4-154E-9C6C-8A8142447374}"/>
                  </a:ext>
                </a:extLst>
              </p:cNvPr>
              <p:cNvSpPr/>
              <p:nvPr/>
            </p:nvSpPr>
            <p:spPr>
              <a:xfrm>
                <a:off x="2987824" y="5589240"/>
                <a:ext cx="46310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416F2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𝛼𝛿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−13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B1E24B4-7AE4-154E-9C6C-8A814244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5589240"/>
                <a:ext cx="463107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CEBEDC3-5532-A549-9EA0-55EDB62DFF86}"/>
                  </a:ext>
                </a:extLst>
              </p:cNvPr>
              <p:cNvSpPr/>
              <p:nvPr/>
            </p:nvSpPr>
            <p:spPr>
              <a:xfrm>
                <a:off x="539552" y="3928362"/>
                <a:ext cx="71956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CEBEDC3-5532-A549-9EA0-55EDB62DFF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928362"/>
                <a:ext cx="7195688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5133DE0-37F2-524D-B20F-1C4FDD50F1B3}"/>
                  </a:ext>
                </a:extLst>
              </p:cNvPr>
              <p:cNvSpPr/>
              <p:nvPr/>
            </p:nvSpPr>
            <p:spPr>
              <a:xfrm>
                <a:off x="683568" y="4438381"/>
                <a:ext cx="35496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𝛽𝛾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5133DE0-37F2-524D-B20F-1C4FDD50F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438381"/>
                <a:ext cx="3549690" cy="461665"/>
              </a:xfrm>
              <a:prstGeom prst="rect">
                <a:avLst/>
              </a:prstGeom>
              <a:blipFill>
                <a:blip r:embed="rId8"/>
                <a:stretch>
                  <a:fillRect r="-356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86A5A42-EF93-424D-8360-A2C6EEC0BC26}"/>
                  </a:ext>
                </a:extLst>
              </p:cNvPr>
              <p:cNvSpPr/>
              <p:nvPr/>
            </p:nvSpPr>
            <p:spPr>
              <a:xfrm>
                <a:off x="4920032" y="4438381"/>
                <a:ext cx="34931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𝛼𝛿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86A5A42-EF93-424D-8360-A2C6EEC0BC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032" y="4438381"/>
                <a:ext cx="349313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7">
                <a:extLst>
                  <a:ext uri="{FF2B5EF4-FFF2-40B4-BE49-F238E27FC236}">
                    <a16:creationId xmlns:a16="http://schemas.microsoft.com/office/drawing/2014/main" id="{C89A826E-6C53-5747-A331-3AC4751A0713}"/>
                  </a:ext>
                </a:extLst>
              </p:cNvPr>
              <p:cNvSpPr/>
              <p:nvPr/>
            </p:nvSpPr>
            <p:spPr>
              <a:xfrm>
                <a:off x="467544" y="663079"/>
                <a:ext cx="37755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𝑅𝑀𝐴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)[12]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7">
                <a:extLst>
                  <a:ext uri="{FF2B5EF4-FFF2-40B4-BE49-F238E27FC236}">
                    <a16:creationId xmlns:a16="http://schemas.microsoft.com/office/drawing/2014/main" id="{C89A826E-6C53-5747-A331-3AC4751A0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663079"/>
                <a:ext cx="3775521" cy="461665"/>
              </a:xfrm>
              <a:prstGeom prst="rect">
                <a:avLst/>
              </a:prstGeom>
              <a:blipFill>
                <a:blip r:embed="rId10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Содержимое 2">
                <a:extLst>
                  <a:ext uri="{FF2B5EF4-FFF2-40B4-BE49-F238E27FC236}">
                    <a16:creationId xmlns:a16="http://schemas.microsoft.com/office/drawing/2014/main" id="{6416F161-7067-E848-A9CF-0E1E214FC2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196752"/>
                <a:ext cx="7920880" cy="181710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AR-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MA-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SAR-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SMA-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период сезонности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(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месячные данные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)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5" name="Содержимое 2">
                <a:extLst>
                  <a:ext uri="{FF2B5EF4-FFF2-40B4-BE49-F238E27FC236}">
                    <a16:creationId xmlns:a16="http://schemas.microsoft.com/office/drawing/2014/main" id="{6416F161-7067-E848-A9CF-0E1E214FC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96752"/>
                <a:ext cx="7920880" cy="1817105"/>
              </a:xfrm>
              <a:prstGeom prst="rect">
                <a:avLst/>
              </a:prstGeom>
              <a:blipFill>
                <a:blip r:embed="rId11"/>
                <a:stretch>
                  <a:fillRect l="-2244" t="-5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27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Сезонная </a:t>
            </a:r>
            <a:r>
              <a:rPr lang="en-US" sz="3200" b="1" dirty="0">
                <a:solidFill>
                  <a:srgbClr val="28516A"/>
                </a:solidFill>
              </a:rPr>
              <a:t>ARMA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1A10D87D-CDF2-0246-B333-0AB0119928D0}"/>
                  </a:ext>
                </a:extLst>
              </p:cNvPr>
              <p:cNvSpPr/>
              <p:nvPr/>
            </p:nvSpPr>
            <p:spPr>
              <a:xfrm>
                <a:off x="508447" y="3146635"/>
                <a:ext cx="37755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𝑅𝑀𝐴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)[12]: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1A10D87D-CDF2-0246-B333-0AB011992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47" y="3146635"/>
                <a:ext cx="3775521" cy="461665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15A85BA-9453-2044-B0BD-78656151E5AC}"/>
                  </a:ext>
                </a:extLst>
              </p:cNvPr>
              <p:cNvSpPr/>
              <p:nvPr/>
            </p:nvSpPr>
            <p:spPr>
              <a:xfrm>
                <a:off x="467544" y="663079"/>
                <a:ext cx="37755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𝑅𝑀𝐴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)[12]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15A85BA-9453-2044-B0BD-78656151E5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663079"/>
                <a:ext cx="3775521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Содержимое 2">
                <a:extLst>
                  <a:ext uri="{FF2B5EF4-FFF2-40B4-BE49-F238E27FC236}">
                    <a16:creationId xmlns:a16="http://schemas.microsoft.com/office/drawing/2014/main" id="{F1B417DC-34A7-C942-AB37-E13D534678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196752"/>
                <a:ext cx="7920880" cy="181710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AR-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MA-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SAR-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SMA-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период сезонности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(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месячные данные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)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0" name="Содержимое 2">
                <a:extLst>
                  <a:ext uri="{FF2B5EF4-FFF2-40B4-BE49-F238E27FC236}">
                    <a16:creationId xmlns:a16="http://schemas.microsoft.com/office/drawing/2014/main" id="{F1B417DC-34A7-C942-AB37-E13D53467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96752"/>
                <a:ext cx="7920880" cy="1817105"/>
              </a:xfrm>
              <a:prstGeom prst="rect">
                <a:avLst/>
              </a:prstGeom>
              <a:blipFill>
                <a:blip r:embed="rId6"/>
                <a:stretch>
                  <a:fillRect l="-2244" t="-5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88760C0-A7BA-424A-9CC0-FD25447369BA}"/>
                  </a:ext>
                </a:extLst>
              </p:cNvPr>
              <p:cNvSpPr/>
              <p:nvPr/>
            </p:nvSpPr>
            <p:spPr>
              <a:xfrm>
                <a:off x="1342778" y="3844144"/>
                <a:ext cx="58823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88760C0-A7BA-424A-9CC0-FD25447369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778" y="3844144"/>
                <a:ext cx="5882380" cy="461665"/>
              </a:xfrm>
              <a:prstGeom prst="rect">
                <a:avLst/>
              </a:prstGeom>
              <a:blipFill>
                <a:blip r:embed="rId7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88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SARMA(</a:t>
            </a:r>
            <a:r>
              <a:rPr lang="en-US" sz="3200" b="1" dirty="0" err="1">
                <a:solidFill>
                  <a:srgbClr val="28516A"/>
                </a:solidFill>
              </a:rPr>
              <a:t>p,q</a:t>
            </a:r>
            <a:r>
              <a:rPr lang="en-US" sz="3200" b="1" dirty="0">
                <a:solidFill>
                  <a:srgbClr val="28516A"/>
                </a:solidFill>
              </a:rPr>
              <a:t>)-(P,Q)[12]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6166D9FF-3604-AD46-9FA4-ECAE0B301D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488832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коэффициенты в полиномах</a:t>
                </a:r>
                <a:endParaRPr lang="ru-RU" sz="2400" dirty="0">
                  <a:solidFill>
                    <a:srgbClr val="2459A4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6166D9FF-3604-AD46-9FA4-ECAE0B301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488832" cy="411801"/>
              </a:xfrm>
              <a:prstGeom prst="rect">
                <a:avLst/>
              </a:prstGeom>
              <a:blipFill>
                <a:blip r:embed="rId4"/>
                <a:stretch>
                  <a:fillRect l="-2542" t="-21212" r="-2034" b="-363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16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SARMA(</a:t>
            </a:r>
            <a:r>
              <a:rPr lang="en-US" sz="3200" b="1" dirty="0" err="1">
                <a:solidFill>
                  <a:srgbClr val="28516A"/>
                </a:solidFill>
              </a:rPr>
              <a:t>p,q</a:t>
            </a:r>
            <a:r>
              <a:rPr lang="en-US" sz="3200" b="1" dirty="0">
                <a:solidFill>
                  <a:srgbClr val="28516A"/>
                </a:solidFill>
              </a:rPr>
              <a:t>)-(P,Q)[12]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44AA2606-ECE6-F841-A067-BFD0D74BCF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488832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коэффициенты в полиномах</a:t>
                </a:r>
                <a:endParaRPr lang="ru-RU" sz="2400" dirty="0">
                  <a:solidFill>
                    <a:srgbClr val="2459A4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44AA2606-ECE6-F841-A067-BFD0D74BC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488832" cy="411801"/>
              </a:xfrm>
              <a:prstGeom prst="rect">
                <a:avLst/>
              </a:prstGeom>
              <a:blipFill>
                <a:blip r:embed="rId4"/>
                <a:stretch>
                  <a:fillRect l="-2542" t="-21212" r="-2034" b="-363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">
            <a:extLst>
              <a:ext uri="{FF2B5EF4-FFF2-40B4-BE49-F238E27FC236}">
                <a16:creationId xmlns:a16="http://schemas.microsoft.com/office/drawing/2014/main" id="{C45532C7-9D76-AD4E-A34D-D6C22A30162F}"/>
              </a:ext>
            </a:extLst>
          </p:cNvPr>
          <p:cNvSpPr/>
          <p:nvPr/>
        </p:nvSpPr>
        <p:spPr>
          <a:xfrm>
            <a:off x="1264089" y="1587988"/>
            <a:ext cx="6764295" cy="140896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C6918-984E-D946-8628-60519AFD6D9A}"/>
              </a:ext>
            </a:extLst>
          </p:cNvPr>
          <p:cNvSpPr txBox="1"/>
          <p:nvPr/>
        </p:nvSpPr>
        <p:spPr>
          <a:xfrm>
            <a:off x="1835696" y="1652607"/>
            <a:ext cx="6120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Можно аккуратно понять, как выглядит ковариационная матрица, и оценить модель методом максимального правдоподобия</a:t>
            </a: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2B2ADC50-6277-984F-84AD-5432855A2F80}"/>
              </a:ext>
            </a:extLst>
          </p:cNvPr>
          <p:cNvSpPr/>
          <p:nvPr/>
        </p:nvSpPr>
        <p:spPr>
          <a:xfrm>
            <a:off x="1474418" y="1738101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09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SARMA(</a:t>
            </a:r>
            <a:r>
              <a:rPr lang="en-US" sz="3200" b="1" dirty="0" err="1">
                <a:solidFill>
                  <a:srgbClr val="28516A"/>
                </a:solidFill>
              </a:rPr>
              <a:t>p,q</a:t>
            </a:r>
            <a:r>
              <a:rPr lang="en-US" sz="3200" b="1" dirty="0">
                <a:solidFill>
                  <a:srgbClr val="28516A"/>
                </a:solidFill>
              </a:rPr>
              <a:t>)-(P,Q)[12]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B5B82A9F-7A33-3943-B0EB-1961EC1D9D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488832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коэффициенты в полиномах</a:t>
                </a:r>
                <a:endParaRPr lang="ru-RU" sz="2400" dirty="0">
                  <a:solidFill>
                    <a:srgbClr val="2459A4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B5B82A9F-7A33-3943-B0EB-1961EC1D9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488832" cy="411801"/>
              </a:xfrm>
              <a:prstGeom prst="rect">
                <a:avLst/>
              </a:prstGeom>
              <a:blipFill>
                <a:blip r:embed="rId4"/>
                <a:stretch>
                  <a:fillRect l="-2542" t="-21212" r="-2034" b="-363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CD246F62-D5FA-C34E-A0FD-218520C578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3356992"/>
                <a:ext cx="7920880" cy="252028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Точечные и интервальные прогнозы строятся по аналогии с тем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мы делали с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𝐴𝑅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en-US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𝑀𝐴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CD246F62-D5FA-C34E-A0FD-218520C57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356992"/>
                <a:ext cx="7920880" cy="2520280"/>
              </a:xfrm>
              <a:prstGeom prst="rect">
                <a:avLst/>
              </a:prstGeom>
              <a:blipFill>
                <a:blip r:embed="rId5"/>
                <a:stretch>
                  <a:fillRect l="-2244" t="-402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">
            <a:extLst>
              <a:ext uri="{FF2B5EF4-FFF2-40B4-BE49-F238E27FC236}">
                <a16:creationId xmlns:a16="http://schemas.microsoft.com/office/drawing/2014/main" id="{30FA86AD-4B2A-694A-8609-38D42EFF3B3D}"/>
              </a:ext>
            </a:extLst>
          </p:cNvPr>
          <p:cNvSpPr/>
          <p:nvPr/>
        </p:nvSpPr>
        <p:spPr>
          <a:xfrm>
            <a:off x="1264089" y="1587988"/>
            <a:ext cx="6764295" cy="140896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843686-2A92-F041-BD3A-3A658BE02A61}"/>
              </a:ext>
            </a:extLst>
          </p:cNvPr>
          <p:cNvSpPr txBox="1"/>
          <p:nvPr/>
        </p:nvSpPr>
        <p:spPr>
          <a:xfrm>
            <a:off x="1835696" y="1652607"/>
            <a:ext cx="6120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Можно аккуратно понять, как выглядит ковариационная матрица, и оценить модель методом максимального правдоподобия</a:t>
            </a: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38266D31-E164-F74D-B405-3B68CBD380C0}"/>
              </a:ext>
            </a:extLst>
          </p:cNvPr>
          <p:cNvSpPr/>
          <p:nvPr/>
        </p:nvSpPr>
        <p:spPr>
          <a:xfrm>
            <a:off x="1474418" y="1738101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5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SARMA(</a:t>
            </a:r>
            <a:r>
              <a:rPr lang="en-US" sz="3200" b="1" dirty="0" err="1">
                <a:solidFill>
                  <a:srgbClr val="28516A"/>
                </a:solidFill>
              </a:rPr>
              <a:t>p,q</a:t>
            </a:r>
            <a:r>
              <a:rPr lang="en-US" sz="3200" b="1" dirty="0">
                <a:solidFill>
                  <a:srgbClr val="28516A"/>
                </a:solidFill>
              </a:rPr>
              <a:t>)-(P,Q)[12]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B9134BD7-2E6D-0A4F-956D-C5690B3481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488832" cy="4118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b="1" dirty="0">
                    <a:solidFill>
                      <a:srgbClr val="373737"/>
                    </a:solidFill>
                    <a:latin typeface="Myriad Pro" pitchFamily="34" charset="0"/>
                  </a:rPr>
                  <a:t>Параметры модели</a:t>
                </a:r>
                <a:r>
                  <a:rPr lang="en-US" sz="2400" b="1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1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itchFamily="34" charset="0"/>
                  </a:rPr>
                  <a:t>коэффициенты в полиномах</a:t>
                </a:r>
                <a:endParaRPr lang="ru-RU" sz="2400" dirty="0">
                  <a:solidFill>
                    <a:srgbClr val="2459A4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B9134BD7-2E6D-0A4F-956D-C5690B348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488832" cy="411801"/>
              </a:xfrm>
              <a:prstGeom prst="rect">
                <a:avLst/>
              </a:prstGeom>
              <a:blipFill>
                <a:blip r:embed="rId4"/>
                <a:stretch>
                  <a:fillRect l="-2542" t="-21212" r="-2034" b="-363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Содержимое 2">
                <a:extLst>
                  <a:ext uri="{FF2B5EF4-FFF2-40B4-BE49-F238E27FC236}">
                    <a16:creationId xmlns:a16="http://schemas.microsoft.com/office/drawing/2014/main" id="{229C06DB-88FD-F14C-B882-DC2BA3B61A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3356992"/>
                <a:ext cx="7920880" cy="252028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Точечные и интервальные прогнозы строятся по аналогии с тем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мы делали с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𝐴𝑅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en-US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𝑀𝐴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28516A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Модель хороша для краткосрочных прогнозов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так как оптимальный прогноз на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5C5B5C"/>
                    </a:solidFill>
                  </a:rPr>
                  <a:t>ш</a:t>
                </a:r>
                <a:r>
                  <a:rPr lang="ru-RU" sz="2400" dirty="0">
                    <a:solidFill>
                      <a:srgbClr val="373737"/>
                    </a:solidFill>
                  </a:rPr>
                  <a:t>агов вперёд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довольно быстро сходится к математическому ожиданию процесса</a:t>
                </a:r>
              </a:p>
            </p:txBody>
          </p:sp>
        </mc:Choice>
        <mc:Fallback xmlns="">
          <p:sp>
            <p:nvSpPr>
              <p:cNvPr id="21" name="Содержимое 2">
                <a:extLst>
                  <a:ext uri="{FF2B5EF4-FFF2-40B4-BE49-F238E27FC236}">
                    <a16:creationId xmlns:a16="http://schemas.microsoft.com/office/drawing/2014/main" id="{229C06DB-88FD-F14C-B882-DC2BA3B61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356992"/>
                <a:ext cx="7920880" cy="2520280"/>
              </a:xfrm>
              <a:prstGeom prst="rect">
                <a:avLst/>
              </a:prstGeom>
              <a:blipFill>
                <a:blip r:embed="rId5"/>
                <a:stretch>
                  <a:fillRect l="-2244" t="-4020" b="-35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">
            <a:extLst>
              <a:ext uri="{FF2B5EF4-FFF2-40B4-BE49-F238E27FC236}">
                <a16:creationId xmlns:a16="http://schemas.microsoft.com/office/drawing/2014/main" id="{4B977680-FA56-C84F-BA09-F5220E5F91C9}"/>
              </a:ext>
            </a:extLst>
          </p:cNvPr>
          <p:cNvSpPr/>
          <p:nvPr/>
        </p:nvSpPr>
        <p:spPr>
          <a:xfrm>
            <a:off x="1264089" y="1587988"/>
            <a:ext cx="6764295" cy="140896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9738B-149D-F14B-B8C5-EBBECFCB11C1}"/>
              </a:ext>
            </a:extLst>
          </p:cNvPr>
          <p:cNvSpPr txBox="1"/>
          <p:nvPr/>
        </p:nvSpPr>
        <p:spPr>
          <a:xfrm>
            <a:off x="1835696" y="1652607"/>
            <a:ext cx="6120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Можно аккуратно понять, как выглядит ковариационная матрица, и оценить модель методом максимального правдоподобия</a:t>
            </a: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1011868A-12A9-9449-8504-C1FC416DB2A1}"/>
              </a:ext>
            </a:extLst>
          </p:cNvPr>
          <p:cNvSpPr/>
          <p:nvPr/>
        </p:nvSpPr>
        <p:spPr>
          <a:xfrm>
            <a:off x="1474418" y="1738101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36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SARMA(</a:t>
            </a:r>
            <a:r>
              <a:rPr lang="en-US" sz="3200" b="1" dirty="0" err="1">
                <a:solidFill>
                  <a:srgbClr val="28516A"/>
                </a:solidFill>
              </a:rPr>
              <a:t>p,q</a:t>
            </a:r>
            <a:r>
              <a:rPr lang="en-US" sz="3200" b="1" dirty="0">
                <a:solidFill>
                  <a:srgbClr val="28516A"/>
                </a:solidFill>
              </a:rPr>
              <a:t>)-(P,Q)[12]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A63F69A0-A175-A845-B5FC-13606FF23F31}"/>
              </a:ext>
            </a:extLst>
          </p:cNvPr>
          <p:cNvSpPr/>
          <p:nvPr/>
        </p:nvSpPr>
        <p:spPr>
          <a:xfrm>
            <a:off x="1264089" y="1587988"/>
            <a:ext cx="6764295" cy="140896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031B5D-B06C-FF44-9960-C7DA6E843ECE}"/>
              </a:ext>
            </a:extLst>
          </p:cNvPr>
          <p:cNvSpPr txBox="1"/>
          <p:nvPr/>
        </p:nvSpPr>
        <p:spPr>
          <a:xfrm>
            <a:off x="1835696" y="1652607"/>
            <a:ext cx="6120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Из-за того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что корреляции довольно сложно выражаются через коэффициенты модели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она </a:t>
            </a:r>
            <a:r>
              <a:rPr lang="ru-RU" sz="2400" dirty="0" err="1">
                <a:solidFill>
                  <a:srgbClr val="C0504D"/>
                </a:solidFill>
              </a:rPr>
              <a:t>неинтерпретируема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0C30F0C3-17D7-554A-A777-52A505CC6A90}"/>
              </a:ext>
            </a:extLst>
          </p:cNvPr>
          <p:cNvSpPr/>
          <p:nvPr/>
        </p:nvSpPr>
        <p:spPr>
          <a:xfrm>
            <a:off x="1474418" y="1738101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51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563888" y="2996952"/>
            <a:ext cx="1944216" cy="7920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en-US" altLang="ru-RU" dirty="0"/>
              <a:t>SARIMA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36031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34563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Достроим </a:t>
            </a:r>
            <a:r>
              <a:rPr lang="en-US" dirty="0"/>
              <a:t>SARIMA </a:t>
            </a:r>
            <a:r>
              <a:rPr lang="ru-RU" dirty="0"/>
              <a:t>модель</a:t>
            </a:r>
          </a:p>
          <a:p>
            <a:r>
              <a:rPr lang="ru-RU" dirty="0"/>
              <a:t>Поговорим о том</a:t>
            </a:r>
            <a:r>
              <a:rPr lang="en-US" dirty="0"/>
              <a:t>, </a:t>
            </a:r>
            <a:r>
              <a:rPr lang="ru-RU" dirty="0"/>
              <a:t>как можно усложнять модели</a:t>
            </a:r>
            <a:r>
              <a:rPr lang="en-US" dirty="0"/>
              <a:t>:</a:t>
            </a:r>
            <a:r>
              <a:rPr lang="ru-RU" dirty="0"/>
              <a:t> </a:t>
            </a:r>
            <a:br>
              <a:rPr lang="ru-RU" dirty="0"/>
            </a:br>
            <a:r>
              <a:rPr lang="en-US" dirty="0"/>
              <a:t>TBATS, </a:t>
            </a:r>
            <a:r>
              <a:rPr lang="ru-RU" dirty="0"/>
              <a:t>векторные</a:t>
            </a:r>
            <a:r>
              <a:rPr lang="en-US" dirty="0"/>
              <a:t> </a:t>
            </a:r>
            <a:r>
              <a:rPr lang="ru-RU" dirty="0"/>
              <a:t>модели</a:t>
            </a:r>
          </a:p>
          <a:p>
            <a:r>
              <a:rPr lang="ru-RU" dirty="0"/>
              <a:t>Немного поговорим про проверку гипотез </a:t>
            </a:r>
            <a:br>
              <a:rPr lang="ru-RU" dirty="0"/>
            </a:br>
            <a:r>
              <a:rPr lang="ru-RU" dirty="0"/>
              <a:t>и кластеризацию временных рядов</a:t>
            </a:r>
            <a:endParaRPr lang="en-US" dirty="0"/>
          </a:p>
          <a:p>
            <a:r>
              <a:rPr lang="ru-RU" dirty="0"/>
              <a:t>Обсудим как использовать временные ряды </a:t>
            </a:r>
            <a:br>
              <a:rPr lang="ru-RU" dirty="0"/>
            </a:br>
            <a:r>
              <a:rPr lang="ru-RU" dirty="0"/>
              <a:t>в качестве признаков для других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334527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>
                <a:solidFill>
                  <a:srgbClr val="28516A"/>
                </a:solidFill>
              </a:rPr>
              <a:t>ARMA(</a:t>
            </a:r>
            <a:r>
              <a:rPr lang="en-US" sz="3200" b="1" dirty="0" err="1">
                <a:solidFill>
                  <a:srgbClr val="28516A"/>
                </a:solidFill>
              </a:rPr>
              <a:t>p</a:t>
            </a:r>
            <a:r>
              <a:rPr lang="en-US" sz="3200" b="1" err="1">
                <a:solidFill>
                  <a:srgbClr val="28516A"/>
                </a:solidFill>
              </a:rPr>
              <a:t>,</a:t>
            </a:r>
            <a:r>
              <a:rPr lang="en-US" sz="3200" b="1">
                <a:solidFill>
                  <a:srgbClr val="28516A"/>
                </a:solidFill>
              </a:rPr>
              <a:t>q)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Содержимое 2">
                <a:extLst>
                  <a:ext uri="{FF2B5EF4-FFF2-40B4-BE49-F238E27FC236}">
                    <a16:creationId xmlns:a16="http://schemas.microsoft.com/office/drawing/2014/main" id="{0871D6B2-78E0-5F42-BE80-6BADD2701B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9832" y="692696"/>
                <a:ext cx="5616624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Соединим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одну модель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0" name="Содержимое 2">
                <a:extLst>
                  <a:ext uri="{FF2B5EF4-FFF2-40B4-BE49-F238E27FC236}">
                    <a16:creationId xmlns:a16="http://schemas.microsoft.com/office/drawing/2014/main" id="{0871D6B2-78E0-5F42-BE80-6BADD2701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692696"/>
                <a:ext cx="5616624" cy="546408"/>
              </a:xfrm>
              <a:prstGeom prst="rect">
                <a:avLst/>
              </a:prstGeom>
              <a:blipFill>
                <a:blip r:embed="rId4"/>
                <a:stretch>
                  <a:fillRect l="-3153" t="-15909" r="-450" b="-227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25">
                <a:extLst>
                  <a:ext uri="{FF2B5EF4-FFF2-40B4-BE49-F238E27FC236}">
                    <a16:creationId xmlns:a16="http://schemas.microsoft.com/office/drawing/2014/main" id="{0297982E-110B-1F44-9B53-23AC5D712C7F}"/>
                  </a:ext>
                </a:extLst>
              </p:cNvPr>
              <p:cNvSpPr/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25">
                <a:extLst>
                  <a:ext uri="{FF2B5EF4-FFF2-40B4-BE49-F238E27FC236}">
                    <a16:creationId xmlns:a16="http://schemas.microsoft.com/office/drawing/2014/main" id="{0297982E-110B-1F44-9B53-23AC5D712C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27">
                <a:extLst>
                  <a:ext uri="{FF2B5EF4-FFF2-40B4-BE49-F238E27FC236}">
                    <a16:creationId xmlns:a16="http://schemas.microsoft.com/office/drawing/2014/main" id="{C3A52AD9-A65F-034A-A470-25B49C9250A2}"/>
                  </a:ext>
                </a:extLst>
              </p:cNvPr>
              <p:cNvSpPr/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42" name="Прямоугольник 27">
                <a:extLst>
                  <a:ext uri="{FF2B5EF4-FFF2-40B4-BE49-F238E27FC236}">
                    <a16:creationId xmlns:a16="http://schemas.microsoft.com/office/drawing/2014/main" id="{C3A52AD9-A65F-034A-A470-25B49C925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  <a:blipFill>
                <a:blip r:embed="rId6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28">
                <a:extLst>
                  <a:ext uri="{FF2B5EF4-FFF2-40B4-BE49-F238E27FC236}">
                    <a16:creationId xmlns:a16="http://schemas.microsoft.com/office/drawing/2014/main" id="{45B5FFA6-0F69-2C49-9372-8133C7484ACA}"/>
                  </a:ext>
                </a:extLst>
              </p:cNvPr>
              <p:cNvSpPr/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43" name="Прямоугольник 28">
                <a:extLst>
                  <a:ext uri="{FF2B5EF4-FFF2-40B4-BE49-F238E27FC236}">
                    <a16:creationId xmlns:a16="http://schemas.microsoft.com/office/drawing/2014/main" id="{45B5FFA6-0F69-2C49-9372-8133C7484A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  <a:blipFill>
                <a:blip r:embed="rId7"/>
                <a:stretch>
                  <a:fillRect l="-321" t="-10526" r="-1603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34">
                <a:extLst>
                  <a:ext uri="{FF2B5EF4-FFF2-40B4-BE49-F238E27FC236}">
                    <a16:creationId xmlns:a16="http://schemas.microsoft.com/office/drawing/2014/main" id="{5AC3F704-2D97-6C41-B640-5B4CF837CD5F}"/>
                  </a:ext>
                </a:extLst>
              </p:cNvPr>
              <p:cNvSpPr/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34">
                <a:extLst>
                  <a:ext uri="{FF2B5EF4-FFF2-40B4-BE49-F238E27FC236}">
                    <a16:creationId xmlns:a16="http://schemas.microsoft.com/office/drawing/2014/main" id="{5AC3F704-2D97-6C41-B640-5B4CF837C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Содержимое 2">
                <a:extLst>
                  <a:ext uri="{FF2B5EF4-FFF2-40B4-BE49-F238E27FC236}">
                    <a16:creationId xmlns:a16="http://schemas.microsoft.com/office/drawing/2014/main" id="{6D38E4F6-B400-4E43-9A78-CA88953B0B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71781" y="3389275"/>
                <a:ext cx="4003429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У многочленов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нет общих корней </a:t>
                </a:r>
              </a:p>
            </p:txBody>
          </p:sp>
        </mc:Choice>
        <mc:Fallback xmlns="">
          <p:sp>
            <p:nvSpPr>
              <p:cNvPr id="45" name="Содержимое 2">
                <a:extLst>
                  <a:ext uri="{FF2B5EF4-FFF2-40B4-BE49-F238E27FC236}">
                    <a16:creationId xmlns:a16="http://schemas.microsoft.com/office/drawing/2014/main" id="{6D38E4F6-B400-4E43-9A78-CA88953B0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781" y="3389275"/>
                <a:ext cx="4003429" cy="546408"/>
              </a:xfrm>
              <a:prstGeom prst="rect">
                <a:avLst/>
              </a:prstGeom>
              <a:blipFill>
                <a:blip r:embed="rId9"/>
                <a:stretch>
                  <a:fillRect l="-4747" t="-15556" b="-622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Овал 7">
            <a:extLst>
              <a:ext uri="{FF2B5EF4-FFF2-40B4-BE49-F238E27FC236}">
                <a16:creationId xmlns:a16="http://schemas.microsoft.com/office/drawing/2014/main" id="{01F2643E-2FF7-5345-BBF5-9AA422975343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10">
                <a:extLst>
                  <a:ext uri="{FF2B5EF4-FFF2-40B4-BE49-F238E27FC236}">
                    <a16:creationId xmlns:a16="http://schemas.microsoft.com/office/drawing/2014/main" id="{FFA56BC4-1710-D444-816B-BCD546860BA9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10">
                <a:extLst>
                  <a:ext uri="{FF2B5EF4-FFF2-40B4-BE49-F238E27FC236}">
                    <a16:creationId xmlns:a16="http://schemas.microsoft.com/office/drawing/2014/main" id="{FFA56BC4-1710-D444-816B-BCD546860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10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Овал 11">
            <a:extLst>
              <a:ext uri="{FF2B5EF4-FFF2-40B4-BE49-F238E27FC236}">
                <a16:creationId xmlns:a16="http://schemas.microsoft.com/office/drawing/2014/main" id="{68157C7C-C7DF-4042-916B-4135E1518DA5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12">
            <a:extLst>
              <a:ext uri="{FF2B5EF4-FFF2-40B4-BE49-F238E27FC236}">
                <a16:creationId xmlns:a16="http://schemas.microsoft.com/office/drawing/2014/main" id="{A8F88F60-0270-A346-A163-A63B6C645EBB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14">
            <a:extLst>
              <a:ext uri="{FF2B5EF4-FFF2-40B4-BE49-F238E27FC236}">
                <a16:creationId xmlns:a16="http://schemas.microsoft.com/office/drawing/2014/main" id="{039EC08D-B423-A442-8040-54397D4A029C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15">
                <a:extLst>
                  <a:ext uri="{FF2B5EF4-FFF2-40B4-BE49-F238E27FC236}">
                    <a16:creationId xmlns:a16="http://schemas.microsoft.com/office/drawing/2014/main" id="{EA122FFD-6912-154B-B6E2-FC3D97CB43EF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1" name="Прямоугольник 15">
                <a:extLst>
                  <a:ext uri="{FF2B5EF4-FFF2-40B4-BE49-F238E27FC236}">
                    <a16:creationId xmlns:a16="http://schemas.microsoft.com/office/drawing/2014/main" id="{EA122FFD-6912-154B-B6E2-FC3D97CB4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16">
                <a:extLst>
                  <a:ext uri="{FF2B5EF4-FFF2-40B4-BE49-F238E27FC236}">
                    <a16:creationId xmlns:a16="http://schemas.microsoft.com/office/drawing/2014/main" id="{F4C8B048-423A-DA49-A640-F424BDF89DE2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52" name="Прямоугольник 16">
                <a:extLst>
                  <a:ext uri="{FF2B5EF4-FFF2-40B4-BE49-F238E27FC236}">
                    <a16:creationId xmlns:a16="http://schemas.microsoft.com/office/drawing/2014/main" id="{F4C8B048-423A-DA49-A640-F424BDF89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12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17">
                <a:extLst>
                  <a:ext uri="{FF2B5EF4-FFF2-40B4-BE49-F238E27FC236}">
                    <a16:creationId xmlns:a16="http://schemas.microsoft.com/office/drawing/2014/main" id="{A59F5CEE-A9F1-F44D-997D-73CD0B496626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53" name="Прямоугольник 17">
                <a:extLst>
                  <a:ext uri="{FF2B5EF4-FFF2-40B4-BE49-F238E27FC236}">
                    <a16:creationId xmlns:a16="http://schemas.microsoft.com/office/drawing/2014/main" id="{A59F5CEE-A9F1-F44D-997D-73CD0B496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1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18">
                <a:extLst>
                  <a:ext uri="{FF2B5EF4-FFF2-40B4-BE49-F238E27FC236}">
                    <a16:creationId xmlns:a16="http://schemas.microsoft.com/office/drawing/2014/main" id="{E8379880-3BFA-B748-BC69-AA971FF4765F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54" name="Прямоугольник 18">
                <a:extLst>
                  <a:ext uri="{FF2B5EF4-FFF2-40B4-BE49-F238E27FC236}">
                    <a16:creationId xmlns:a16="http://schemas.microsoft.com/office/drawing/2014/main" id="{E8379880-3BFA-B748-BC69-AA971FF47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Овал 19">
            <a:extLst>
              <a:ext uri="{FF2B5EF4-FFF2-40B4-BE49-F238E27FC236}">
                <a16:creationId xmlns:a16="http://schemas.microsoft.com/office/drawing/2014/main" id="{66D8EB61-79B0-1449-AEFC-417604DA2D2A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20">
                <a:extLst>
                  <a:ext uri="{FF2B5EF4-FFF2-40B4-BE49-F238E27FC236}">
                    <a16:creationId xmlns:a16="http://schemas.microsoft.com/office/drawing/2014/main" id="{8DFA3907-5E7E-074E-BC2F-9DF67E162984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6" name="Прямоугольник 20">
                <a:extLst>
                  <a:ext uri="{FF2B5EF4-FFF2-40B4-BE49-F238E27FC236}">
                    <a16:creationId xmlns:a16="http://schemas.microsoft.com/office/drawing/2014/main" id="{8DFA3907-5E7E-074E-BC2F-9DF67E162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1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Прямая со стрелкой 22">
            <a:extLst>
              <a:ext uri="{FF2B5EF4-FFF2-40B4-BE49-F238E27FC236}">
                <a16:creationId xmlns:a16="http://schemas.microsoft.com/office/drawing/2014/main" id="{7CE1A815-3AFA-2D4E-B1D4-B12C904D4CD3}"/>
              </a:ext>
            </a:extLst>
          </p:cNvPr>
          <p:cNvCxnSpPr>
            <a:cxnSpLocks/>
            <a:stCxn id="49" idx="5"/>
            <a:endCxn id="50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26">
            <a:extLst>
              <a:ext uri="{FF2B5EF4-FFF2-40B4-BE49-F238E27FC236}">
                <a16:creationId xmlns:a16="http://schemas.microsoft.com/office/drawing/2014/main" id="{A5BF4A31-A9E7-854F-AC9F-BEA677892818}"/>
              </a:ext>
            </a:extLst>
          </p:cNvPr>
          <p:cNvCxnSpPr>
            <a:cxnSpLocks/>
            <a:stCxn id="46" idx="5"/>
            <a:endCxn id="50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31">
            <a:extLst>
              <a:ext uri="{FF2B5EF4-FFF2-40B4-BE49-F238E27FC236}">
                <a16:creationId xmlns:a16="http://schemas.microsoft.com/office/drawing/2014/main" id="{919A48F7-5A06-654A-A587-37568C068758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Овал 23">
            <a:extLst>
              <a:ext uri="{FF2B5EF4-FFF2-40B4-BE49-F238E27FC236}">
                <a16:creationId xmlns:a16="http://schemas.microsoft.com/office/drawing/2014/main" id="{B18B1DAC-7F76-834E-939F-77913C735C65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29">
                <a:extLst>
                  <a:ext uri="{FF2B5EF4-FFF2-40B4-BE49-F238E27FC236}">
                    <a16:creationId xmlns:a16="http://schemas.microsoft.com/office/drawing/2014/main" id="{25586FDD-7F35-F64A-881A-54A60F1B6D46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61" name="Прямоугольник 29">
                <a:extLst>
                  <a:ext uri="{FF2B5EF4-FFF2-40B4-BE49-F238E27FC236}">
                    <a16:creationId xmlns:a16="http://schemas.microsoft.com/office/drawing/2014/main" id="{25586FDD-7F35-F64A-881A-54A60F1B6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1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Овал 30">
            <a:extLst>
              <a:ext uri="{FF2B5EF4-FFF2-40B4-BE49-F238E27FC236}">
                <a16:creationId xmlns:a16="http://schemas.microsoft.com/office/drawing/2014/main" id="{C842935B-1216-DE40-8B40-381A642D6BE2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Прямоугольник 32">
                <a:extLst>
                  <a:ext uri="{FF2B5EF4-FFF2-40B4-BE49-F238E27FC236}">
                    <a16:creationId xmlns:a16="http://schemas.microsoft.com/office/drawing/2014/main" id="{55735E12-DD3F-474D-AB81-8170116A3717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63" name="Прямоугольник 32">
                <a:extLst>
                  <a:ext uri="{FF2B5EF4-FFF2-40B4-BE49-F238E27FC236}">
                    <a16:creationId xmlns:a16="http://schemas.microsoft.com/office/drawing/2014/main" id="{55735E12-DD3F-474D-AB81-8170116A3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17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33">
                <a:extLst>
                  <a:ext uri="{FF2B5EF4-FFF2-40B4-BE49-F238E27FC236}">
                    <a16:creationId xmlns:a16="http://schemas.microsoft.com/office/drawing/2014/main" id="{89E30C31-95F8-3942-A455-B49CBFE87147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64" name="Прямоугольник 33">
                <a:extLst>
                  <a:ext uri="{FF2B5EF4-FFF2-40B4-BE49-F238E27FC236}">
                    <a16:creationId xmlns:a16="http://schemas.microsoft.com/office/drawing/2014/main" id="{89E30C31-95F8-3942-A455-B49CBFE871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Прямая со стрелкой 36">
            <a:extLst>
              <a:ext uri="{FF2B5EF4-FFF2-40B4-BE49-F238E27FC236}">
                <a16:creationId xmlns:a16="http://schemas.microsoft.com/office/drawing/2014/main" id="{F0171B49-5249-0D4D-84D6-9AF2423AB0BE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37">
            <a:extLst>
              <a:ext uri="{FF2B5EF4-FFF2-40B4-BE49-F238E27FC236}">
                <a16:creationId xmlns:a16="http://schemas.microsoft.com/office/drawing/2014/main" id="{4FC58396-98DF-2641-81F2-A3BAF6BB1753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38">
            <a:extLst>
              <a:ext uri="{FF2B5EF4-FFF2-40B4-BE49-F238E27FC236}">
                <a16:creationId xmlns:a16="http://schemas.microsoft.com/office/drawing/2014/main" id="{276710B1-E259-384C-ABB9-85FF907366C3}"/>
              </a:ext>
            </a:extLst>
          </p:cNvPr>
          <p:cNvCxnSpPr>
            <a:cxnSpLocks/>
            <a:stCxn id="62" idx="7"/>
            <a:endCxn id="50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88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9" name="applause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ARMA(</a:t>
            </a:r>
            <a:r>
              <a:rPr lang="en-US" sz="3200" b="1" dirty="0" err="1">
                <a:solidFill>
                  <a:srgbClr val="28516A"/>
                </a:solidFill>
              </a:rPr>
              <a:t>p,q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Содержимое 2">
                <a:extLst>
                  <a:ext uri="{FF2B5EF4-FFF2-40B4-BE49-F238E27FC236}">
                    <a16:creationId xmlns:a16="http://schemas.microsoft.com/office/drawing/2014/main" id="{1139DF09-96F0-5A49-9028-832C776B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9832" y="692696"/>
                <a:ext cx="5616624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Соединим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 одну модель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5" name="Содержимое 2">
                <a:extLst>
                  <a:ext uri="{FF2B5EF4-FFF2-40B4-BE49-F238E27FC236}">
                    <a16:creationId xmlns:a16="http://schemas.microsoft.com/office/drawing/2014/main" id="{1139DF09-96F0-5A49-9028-832C776B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692696"/>
                <a:ext cx="5616624" cy="546408"/>
              </a:xfrm>
              <a:prstGeom prst="rect">
                <a:avLst/>
              </a:prstGeom>
              <a:blipFill>
                <a:blip r:embed="rId4"/>
                <a:stretch>
                  <a:fillRect l="-3153" t="-15909" r="-450" b="-227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2AC63DAE-4BF4-0849-9186-DD965B830B62}"/>
                  </a:ext>
                </a:extLst>
              </p:cNvPr>
              <p:cNvSpPr/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2AC63DAE-4BF4-0849-9186-DD965B830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268975"/>
                <a:ext cx="2527167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E4B420E-BF09-9E4E-A368-72A4124D6C04}"/>
                  </a:ext>
                </a:extLst>
              </p:cNvPr>
              <p:cNvSpPr/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E4B420E-BF09-9E4E-A368-72A4124D6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706542"/>
                <a:ext cx="4104906" cy="461665"/>
              </a:xfrm>
              <a:prstGeom prst="rect">
                <a:avLst/>
              </a:prstGeom>
              <a:blipFill>
                <a:blip r:embed="rId6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C1C2820-DC2A-384D-964C-2DDCB4EFB7E3}"/>
                  </a:ext>
                </a:extLst>
              </p:cNvPr>
              <p:cNvSpPr/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C1C2820-DC2A-384D-964C-2DDCB4EFB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2114711"/>
                <a:ext cx="3960700" cy="461665"/>
              </a:xfrm>
              <a:prstGeom prst="rect">
                <a:avLst/>
              </a:prstGeom>
              <a:blipFill>
                <a:blip r:embed="rId7"/>
                <a:stretch>
                  <a:fillRect l="-321" t="-10526" r="-1603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21AD9C9B-8F59-BA4F-9917-866805F5731F}"/>
                  </a:ext>
                </a:extLst>
              </p:cNvPr>
              <p:cNvSpPr/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21AD9C9B-8F59-BA4F-9917-866805F5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59" y="2753712"/>
                <a:ext cx="3855671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Содержимое 2">
                <a:extLst>
                  <a:ext uri="{FF2B5EF4-FFF2-40B4-BE49-F238E27FC236}">
                    <a16:creationId xmlns:a16="http://schemas.microsoft.com/office/drawing/2014/main" id="{051E802B-FE8B-7C45-8115-E94DBCB25E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71781" y="3389275"/>
                <a:ext cx="4003429" cy="54640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У многочленов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нет общих корней </a:t>
                </a:r>
              </a:p>
            </p:txBody>
          </p:sp>
        </mc:Choice>
        <mc:Fallback xmlns="">
          <p:sp>
            <p:nvSpPr>
              <p:cNvPr id="36" name="Содержимое 2">
                <a:extLst>
                  <a:ext uri="{FF2B5EF4-FFF2-40B4-BE49-F238E27FC236}">
                    <a16:creationId xmlns:a16="http://schemas.microsoft.com/office/drawing/2014/main" id="{051E802B-FE8B-7C45-8115-E94DBCB25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781" y="3389275"/>
                <a:ext cx="4003429" cy="546408"/>
              </a:xfrm>
              <a:prstGeom prst="rect">
                <a:avLst/>
              </a:prstGeom>
              <a:blipFill>
                <a:blip r:embed="rId9"/>
                <a:stretch>
                  <a:fillRect l="-4747" t="-15556" b="-622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Овал 39">
            <a:extLst>
              <a:ext uri="{FF2B5EF4-FFF2-40B4-BE49-F238E27FC236}">
                <a16:creationId xmlns:a16="http://schemas.microsoft.com/office/drawing/2014/main" id="{305FE1C4-FFD0-0A4E-8542-A6140C6DF977}"/>
              </a:ext>
            </a:extLst>
          </p:cNvPr>
          <p:cNvSpPr/>
          <p:nvPr/>
        </p:nvSpPr>
        <p:spPr>
          <a:xfrm>
            <a:off x="4074681" y="2086038"/>
            <a:ext cx="4379274" cy="585846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0EE849-F911-0B48-B8F2-1919B6EAE005}"/>
              </a:ext>
            </a:extLst>
          </p:cNvPr>
          <p:cNvSpPr txBox="1"/>
          <p:nvPr/>
        </p:nvSpPr>
        <p:spPr>
          <a:xfrm>
            <a:off x="4283968" y="4584004"/>
            <a:ext cx="4309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C0504D"/>
                </a:solidFill>
              </a:rPr>
              <a:t>А что делать</a:t>
            </a:r>
            <a:r>
              <a:rPr lang="en-US" sz="3200" dirty="0">
                <a:solidFill>
                  <a:srgbClr val="C0504D"/>
                </a:solidFill>
              </a:rPr>
              <a:t>, </a:t>
            </a:r>
            <a:r>
              <a:rPr lang="ru-RU" sz="3200" dirty="0">
                <a:solidFill>
                  <a:srgbClr val="C0504D"/>
                </a:solidFill>
              </a:rPr>
              <a:t>если нет?</a:t>
            </a:r>
          </a:p>
        </p:txBody>
      </p:sp>
      <p:sp>
        <p:nvSpPr>
          <p:cNvPr id="42" name="Овал 7">
            <a:extLst>
              <a:ext uri="{FF2B5EF4-FFF2-40B4-BE49-F238E27FC236}">
                <a16:creationId xmlns:a16="http://schemas.microsoft.com/office/drawing/2014/main" id="{643B3D7B-936D-7347-B7BC-C23D58068EB6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10">
                <a:extLst>
                  <a:ext uri="{FF2B5EF4-FFF2-40B4-BE49-F238E27FC236}">
                    <a16:creationId xmlns:a16="http://schemas.microsoft.com/office/drawing/2014/main" id="{0341C4B7-6CDE-FE4F-8C59-E5ABCB133C83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10">
                <a:extLst>
                  <a:ext uri="{FF2B5EF4-FFF2-40B4-BE49-F238E27FC236}">
                    <a16:creationId xmlns:a16="http://schemas.microsoft.com/office/drawing/2014/main" id="{0341C4B7-6CDE-FE4F-8C59-E5ABCB133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10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Овал 11">
            <a:extLst>
              <a:ext uri="{FF2B5EF4-FFF2-40B4-BE49-F238E27FC236}">
                <a16:creationId xmlns:a16="http://schemas.microsoft.com/office/drawing/2014/main" id="{CC18959B-E474-D142-8DBF-A0256A504C27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12">
            <a:extLst>
              <a:ext uri="{FF2B5EF4-FFF2-40B4-BE49-F238E27FC236}">
                <a16:creationId xmlns:a16="http://schemas.microsoft.com/office/drawing/2014/main" id="{DFC62381-E804-C94B-995C-685591B9D99C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14">
            <a:extLst>
              <a:ext uri="{FF2B5EF4-FFF2-40B4-BE49-F238E27FC236}">
                <a16:creationId xmlns:a16="http://schemas.microsoft.com/office/drawing/2014/main" id="{163BB83B-DA74-4A4D-A68B-1A263D857214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15">
                <a:extLst>
                  <a:ext uri="{FF2B5EF4-FFF2-40B4-BE49-F238E27FC236}">
                    <a16:creationId xmlns:a16="http://schemas.microsoft.com/office/drawing/2014/main" id="{F6F132DF-7FB7-8241-924B-D9550D42C6B9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15">
                <a:extLst>
                  <a:ext uri="{FF2B5EF4-FFF2-40B4-BE49-F238E27FC236}">
                    <a16:creationId xmlns:a16="http://schemas.microsoft.com/office/drawing/2014/main" id="{F6F132DF-7FB7-8241-924B-D9550D42C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16">
                <a:extLst>
                  <a:ext uri="{FF2B5EF4-FFF2-40B4-BE49-F238E27FC236}">
                    <a16:creationId xmlns:a16="http://schemas.microsoft.com/office/drawing/2014/main" id="{C5F54818-6BF3-F74F-913F-F1B55F15CAD1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16">
                <a:extLst>
                  <a:ext uri="{FF2B5EF4-FFF2-40B4-BE49-F238E27FC236}">
                    <a16:creationId xmlns:a16="http://schemas.microsoft.com/office/drawing/2014/main" id="{C5F54818-6BF3-F74F-913F-F1B55F15C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12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17">
                <a:extLst>
                  <a:ext uri="{FF2B5EF4-FFF2-40B4-BE49-F238E27FC236}">
                    <a16:creationId xmlns:a16="http://schemas.microsoft.com/office/drawing/2014/main" id="{B7020799-560F-FE4B-A03F-D1E7F93C00D9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9" name="Прямоугольник 17">
                <a:extLst>
                  <a:ext uri="{FF2B5EF4-FFF2-40B4-BE49-F238E27FC236}">
                    <a16:creationId xmlns:a16="http://schemas.microsoft.com/office/drawing/2014/main" id="{B7020799-560F-FE4B-A03F-D1E7F93C0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1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18">
                <a:extLst>
                  <a:ext uri="{FF2B5EF4-FFF2-40B4-BE49-F238E27FC236}">
                    <a16:creationId xmlns:a16="http://schemas.microsoft.com/office/drawing/2014/main" id="{469B58F8-EE9A-134A-8F87-C36573DDB022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18">
                <a:extLst>
                  <a:ext uri="{FF2B5EF4-FFF2-40B4-BE49-F238E27FC236}">
                    <a16:creationId xmlns:a16="http://schemas.microsoft.com/office/drawing/2014/main" id="{469B58F8-EE9A-134A-8F87-C36573DDB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Овал 19">
            <a:extLst>
              <a:ext uri="{FF2B5EF4-FFF2-40B4-BE49-F238E27FC236}">
                <a16:creationId xmlns:a16="http://schemas.microsoft.com/office/drawing/2014/main" id="{67080BAF-724D-EE4F-B6D7-8B21FAC0F270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20">
                <a:extLst>
                  <a:ext uri="{FF2B5EF4-FFF2-40B4-BE49-F238E27FC236}">
                    <a16:creationId xmlns:a16="http://schemas.microsoft.com/office/drawing/2014/main" id="{B3B2BAD7-BFFB-5C44-8D78-8DDB6A0AD0D0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2" name="Прямоугольник 20">
                <a:extLst>
                  <a:ext uri="{FF2B5EF4-FFF2-40B4-BE49-F238E27FC236}">
                    <a16:creationId xmlns:a16="http://schemas.microsoft.com/office/drawing/2014/main" id="{B3B2BAD7-BFFB-5C44-8D78-8DDB6A0AD0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1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Прямая со стрелкой 22">
            <a:extLst>
              <a:ext uri="{FF2B5EF4-FFF2-40B4-BE49-F238E27FC236}">
                <a16:creationId xmlns:a16="http://schemas.microsoft.com/office/drawing/2014/main" id="{4D503AE7-0B6A-DB46-847F-1A44588588D1}"/>
              </a:ext>
            </a:extLst>
          </p:cNvPr>
          <p:cNvCxnSpPr>
            <a:cxnSpLocks/>
            <a:stCxn id="45" idx="5"/>
            <a:endCxn id="46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26">
            <a:extLst>
              <a:ext uri="{FF2B5EF4-FFF2-40B4-BE49-F238E27FC236}">
                <a16:creationId xmlns:a16="http://schemas.microsoft.com/office/drawing/2014/main" id="{DD6F8FD7-FB8D-E345-BE06-49A6010C541F}"/>
              </a:ext>
            </a:extLst>
          </p:cNvPr>
          <p:cNvCxnSpPr>
            <a:cxnSpLocks/>
            <a:stCxn id="42" idx="5"/>
            <a:endCxn id="46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31">
            <a:extLst>
              <a:ext uri="{FF2B5EF4-FFF2-40B4-BE49-F238E27FC236}">
                <a16:creationId xmlns:a16="http://schemas.microsoft.com/office/drawing/2014/main" id="{E749D32C-B252-AF48-893D-BDC1A07A7272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Овал 23">
            <a:extLst>
              <a:ext uri="{FF2B5EF4-FFF2-40B4-BE49-F238E27FC236}">
                <a16:creationId xmlns:a16="http://schemas.microsoft.com/office/drawing/2014/main" id="{408A801C-1E23-CE4E-930F-3F4320E62238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29">
                <a:extLst>
                  <a:ext uri="{FF2B5EF4-FFF2-40B4-BE49-F238E27FC236}">
                    <a16:creationId xmlns:a16="http://schemas.microsoft.com/office/drawing/2014/main" id="{CFCA180C-B01D-8848-A1DC-CFD29A65E94A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7" name="Прямоугольник 29">
                <a:extLst>
                  <a:ext uri="{FF2B5EF4-FFF2-40B4-BE49-F238E27FC236}">
                    <a16:creationId xmlns:a16="http://schemas.microsoft.com/office/drawing/2014/main" id="{CFCA180C-B01D-8848-A1DC-CFD29A65E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1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Овал 30">
            <a:extLst>
              <a:ext uri="{FF2B5EF4-FFF2-40B4-BE49-F238E27FC236}">
                <a16:creationId xmlns:a16="http://schemas.microsoft.com/office/drawing/2014/main" id="{4AA31CEC-46E7-EF45-B9C9-1E41BAFFFD0B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Прямоугольник 32">
                <a:extLst>
                  <a:ext uri="{FF2B5EF4-FFF2-40B4-BE49-F238E27FC236}">
                    <a16:creationId xmlns:a16="http://schemas.microsoft.com/office/drawing/2014/main" id="{218B4192-74D7-F048-8FDD-1CD0DC7D1485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9" name="Прямоугольник 32">
                <a:extLst>
                  <a:ext uri="{FF2B5EF4-FFF2-40B4-BE49-F238E27FC236}">
                    <a16:creationId xmlns:a16="http://schemas.microsoft.com/office/drawing/2014/main" id="{218B4192-74D7-F048-8FDD-1CD0DC7D1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17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33">
                <a:extLst>
                  <a:ext uri="{FF2B5EF4-FFF2-40B4-BE49-F238E27FC236}">
                    <a16:creationId xmlns:a16="http://schemas.microsoft.com/office/drawing/2014/main" id="{D237FA06-5E67-C443-B9EC-7153995CE513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60" name="Прямоугольник 33">
                <a:extLst>
                  <a:ext uri="{FF2B5EF4-FFF2-40B4-BE49-F238E27FC236}">
                    <a16:creationId xmlns:a16="http://schemas.microsoft.com/office/drawing/2014/main" id="{D237FA06-5E67-C443-B9EC-7153995CE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Прямая со стрелкой 36">
            <a:extLst>
              <a:ext uri="{FF2B5EF4-FFF2-40B4-BE49-F238E27FC236}">
                <a16:creationId xmlns:a16="http://schemas.microsoft.com/office/drawing/2014/main" id="{566464FD-AF38-D84D-A20E-07ADE35BEE20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37">
            <a:extLst>
              <a:ext uri="{FF2B5EF4-FFF2-40B4-BE49-F238E27FC236}">
                <a16:creationId xmlns:a16="http://schemas.microsoft.com/office/drawing/2014/main" id="{7E717F69-FEE7-7644-B9BB-99F2AAF743EB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38">
            <a:extLst>
              <a:ext uri="{FF2B5EF4-FFF2-40B4-BE49-F238E27FC236}">
                <a16:creationId xmlns:a16="http://schemas.microsoft.com/office/drawing/2014/main" id="{D994BC9A-94A9-E34E-B217-0795B14CCC61}"/>
              </a:ext>
            </a:extLst>
          </p:cNvPr>
          <p:cNvCxnSpPr>
            <a:cxnSpLocks/>
            <a:stCxn id="58" idx="7"/>
            <a:endCxn id="46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66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9" name="applause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Стационарность и разности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14C39562-ED3C-8340-9A0A-62032143DB7C}"/>
              </a:ext>
            </a:extLst>
          </p:cNvPr>
          <p:cNvSpPr/>
          <p:nvPr/>
        </p:nvSpPr>
        <p:spPr>
          <a:xfrm>
            <a:off x="755576" y="2420888"/>
            <a:ext cx="7272808" cy="345638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26D68BE4-E2BF-354A-BF99-C103466BD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3384" y="2530099"/>
                <a:ext cx="6948976" cy="320315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</a:t>
                </a:r>
                <a:endParaRPr lang="ru-RU" sz="2400" b="1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Мы с вами до этого выяснили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такая модель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нестационарна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так как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зависит от времени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E5E5E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Процесс</a:t>
                </a:r>
                <a:r>
                  <a:rPr lang="ru-RU" sz="2400" dirty="0">
                    <a:solidFill>
                      <a:srgbClr val="5E5E5E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будет стационарен</a:t>
                </a: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26D68BE4-E2BF-354A-BF99-C103466BD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84" y="2530099"/>
                <a:ext cx="6948976" cy="3203157"/>
              </a:xfrm>
              <a:prstGeom prst="rect">
                <a:avLst/>
              </a:prstGeom>
              <a:blipFill>
                <a:blip r:embed="rId4"/>
                <a:stretch>
                  <a:fillRect l="-2737" t="-3162" r="-1460" b="-27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DFAD47C1-6D7D-9044-9E7C-35F10966C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920880" cy="158417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b="0" dirty="0">
                    <a:solidFill>
                      <a:srgbClr val="373737"/>
                    </a:solidFill>
                  </a:rPr>
                  <a:t>Ряд</a:t>
                </a:r>
                <a:r>
                  <a:rPr lang="ru-RU" sz="2400" b="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может быть нестационарным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взять первую разность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он может стать стационарным</a:t>
                </a: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DFAD47C1-6D7D-9044-9E7C-35F10966C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920880" cy="1584176"/>
              </a:xfrm>
              <a:prstGeom prst="rect">
                <a:avLst/>
              </a:prstGeom>
              <a:blipFill>
                <a:blip r:embed="rId5"/>
                <a:stretch>
                  <a:fillRect l="-2244" t="-5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7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Стационарность и разности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Содержимое 2">
                <a:extLst>
                  <a:ext uri="{FF2B5EF4-FFF2-40B4-BE49-F238E27FC236}">
                    <a16:creationId xmlns:a16="http://schemas.microsoft.com/office/drawing/2014/main" id="{F1B417DC-34A7-C942-AB37-E13D534678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920880" cy="511256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b="0" dirty="0">
                    <a:solidFill>
                      <a:srgbClr val="373737"/>
                    </a:solidFill>
                  </a:rPr>
                  <a:t>Ряд</a:t>
                </a:r>
                <a:r>
                  <a:rPr lang="ru-RU" sz="2400" b="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может быть нестационарным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взять первую разность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он может стать стационарным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Такой приём позволяет дёшево добавить нестационарные ряды в мир </a:t>
                </a:r>
                <a:r>
                  <a:rPr lang="en-US" sz="2400" dirty="0">
                    <a:solidFill>
                      <a:srgbClr val="373737"/>
                    </a:solidFill>
                  </a:rPr>
                  <a:t>ARMA</a:t>
                </a:r>
                <a:r>
                  <a:rPr lang="ru-RU" sz="2400" dirty="0">
                    <a:solidFill>
                      <a:srgbClr val="373737"/>
                    </a:solidFill>
                  </a:rPr>
                  <a:t>-моделей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Конечно же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взятие разности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помогает не всегда </a:t>
                </a:r>
              </a:p>
            </p:txBody>
          </p:sp>
        </mc:Choice>
        <mc:Fallback xmlns="">
          <p:sp>
            <p:nvSpPr>
              <p:cNvPr id="20" name="Содержимое 2">
                <a:extLst>
                  <a:ext uri="{FF2B5EF4-FFF2-40B4-BE49-F238E27FC236}">
                    <a16:creationId xmlns:a16="http://schemas.microsoft.com/office/drawing/2014/main" id="{F1B417DC-34A7-C942-AB37-E13D53467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920880" cy="5112568"/>
              </a:xfrm>
              <a:prstGeom prst="rect">
                <a:avLst/>
              </a:prstGeom>
              <a:blipFill>
                <a:blip r:embed="rId4"/>
                <a:stretch>
                  <a:fillRect l="-2244" t="-173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57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Стационарность и разности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CEDBFC-665C-904A-B94E-624C7CF1F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9076" y="692696"/>
            <a:ext cx="7025848" cy="266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EE3E27-74BD-2844-8BE7-486A6E92C3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00" y="3490890"/>
            <a:ext cx="7131768" cy="26744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A8C06C4-2520-4643-8AE9-42296CFAB9C1}"/>
                  </a:ext>
                </a:extLst>
              </p:cNvPr>
              <p:cNvSpPr/>
              <p:nvPr/>
            </p:nvSpPr>
            <p:spPr>
              <a:xfrm>
                <a:off x="395536" y="4597263"/>
                <a:ext cx="7167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A8C06C4-2520-4643-8AE9-42296CFAB9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597263"/>
                <a:ext cx="716735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A1F2EFF-DD3F-4541-ACB3-27807BD2CAA9}"/>
                  </a:ext>
                </a:extLst>
              </p:cNvPr>
              <p:cNvSpPr/>
              <p:nvPr/>
            </p:nvSpPr>
            <p:spPr>
              <a:xfrm>
                <a:off x="486907" y="1758558"/>
                <a:ext cx="5339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A1F2EFF-DD3F-4541-ACB3-27807BD2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07" y="1758558"/>
                <a:ext cx="533992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976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ARIMA(p,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,q)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35" name="Овал 7">
            <a:extLst>
              <a:ext uri="{FF2B5EF4-FFF2-40B4-BE49-F238E27FC236}">
                <a16:creationId xmlns:a16="http://schemas.microsoft.com/office/drawing/2014/main" id="{DD101B43-1753-A948-B8E7-73B721E9F7FB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10">
                <a:extLst>
                  <a:ext uri="{FF2B5EF4-FFF2-40B4-BE49-F238E27FC236}">
                    <a16:creationId xmlns:a16="http://schemas.microsoft.com/office/drawing/2014/main" id="{D4D1F7F4-7B90-6F4A-AE24-1235663BD450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10">
                <a:extLst>
                  <a:ext uri="{FF2B5EF4-FFF2-40B4-BE49-F238E27FC236}">
                    <a16:creationId xmlns:a16="http://schemas.microsoft.com/office/drawing/2014/main" id="{D4D1F7F4-7B90-6F4A-AE24-1235663BD4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4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Овал 11">
            <a:extLst>
              <a:ext uri="{FF2B5EF4-FFF2-40B4-BE49-F238E27FC236}">
                <a16:creationId xmlns:a16="http://schemas.microsoft.com/office/drawing/2014/main" id="{8301E306-66CC-BC40-B847-80EAC804811B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12">
            <a:extLst>
              <a:ext uri="{FF2B5EF4-FFF2-40B4-BE49-F238E27FC236}">
                <a16:creationId xmlns:a16="http://schemas.microsoft.com/office/drawing/2014/main" id="{23FB5452-04D8-174E-B9B9-377B5DB7039B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14">
            <a:extLst>
              <a:ext uri="{FF2B5EF4-FFF2-40B4-BE49-F238E27FC236}">
                <a16:creationId xmlns:a16="http://schemas.microsoft.com/office/drawing/2014/main" id="{19A3855B-F69C-2046-ADF1-A5B33361DF24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15">
                <a:extLst>
                  <a:ext uri="{FF2B5EF4-FFF2-40B4-BE49-F238E27FC236}">
                    <a16:creationId xmlns:a16="http://schemas.microsoft.com/office/drawing/2014/main" id="{3C423128-87AE-0347-9A5B-D3273EB1ECB7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15">
                <a:extLst>
                  <a:ext uri="{FF2B5EF4-FFF2-40B4-BE49-F238E27FC236}">
                    <a16:creationId xmlns:a16="http://schemas.microsoft.com/office/drawing/2014/main" id="{3C423128-87AE-0347-9A5B-D3273EB1E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16">
                <a:extLst>
                  <a:ext uri="{FF2B5EF4-FFF2-40B4-BE49-F238E27FC236}">
                    <a16:creationId xmlns:a16="http://schemas.microsoft.com/office/drawing/2014/main" id="{43210CD5-8C95-B34D-8CFB-C825064DBE0D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16">
                <a:extLst>
                  <a:ext uri="{FF2B5EF4-FFF2-40B4-BE49-F238E27FC236}">
                    <a16:creationId xmlns:a16="http://schemas.microsoft.com/office/drawing/2014/main" id="{43210CD5-8C95-B34D-8CFB-C825064DB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6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17">
                <a:extLst>
                  <a:ext uri="{FF2B5EF4-FFF2-40B4-BE49-F238E27FC236}">
                    <a16:creationId xmlns:a16="http://schemas.microsoft.com/office/drawing/2014/main" id="{1C25C551-5B12-DB42-985D-77633AFB807C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17">
                <a:extLst>
                  <a:ext uri="{FF2B5EF4-FFF2-40B4-BE49-F238E27FC236}">
                    <a16:creationId xmlns:a16="http://schemas.microsoft.com/office/drawing/2014/main" id="{1C25C551-5B12-DB42-985D-77633AFB8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7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18">
                <a:extLst>
                  <a:ext uri="{FF2B5EF4-FFF2-40B4-BE49-F238E27FC236}">
                    <a16:creationId xmlns:a16="http://schemas.microsoft.com/office/drawing/2014/main" id="{42B83B34-2697-BD42-9674-699FE9118DD9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18">
                <a:extLst>
                  <a:ext uri="{FF2B5EF4-FFF2-40B4-BE49-F238E27FC236}">
                    <a16:creationId xmlns:a16="http://schemas.microsoft.com/office/drawing/2014/main" id="{42B83B34-2697-BD42-9674-699FE9118D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Овал 19">
            <a:extLst>
              <a:ext uri="{FF2B5EF4-FFF2-40B4-BE49-F238E27FC236}">
                <a16:creationId xmlns:a16="http://schemas.microsoft.com/office/drawing/2014/main" id="{D4EC9FE2-3E7D-8747-9C74-CC0BE9ADCB0A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20">
                <a:extLst>
                  <a:ext uri="{FF2B5EF4-FFF2-40B4-BE49-F238E27FC236}">
                    <a16:creationId xmlns:a16="http://schemas.microsoft.com/office/drawing/2014/main" id="{EE2AFE7F-AB8C-894F-B8F7-B9A84252CE59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20">
                <a:extLst>
                  <a:ext uri="{FF2B5EF4-FFF2-40B4-BE49-F238E27FC236}">
                    <a16:creationId xmlns:a16="http://schemas.microsoft.com/office/drawing/2014/main" id="{EE2AFE7F-AB8C-894F-B8F7-B9A84252C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Прямая со стрелкой 22">
            <a:extLst>
              <a:ext uri="{FF2B5EF4-FFF2-40B4-BE49-F238E27FC236}">
                <a16:creationId xmlns:a16="http://schemas.microsoft.com/office/drawing/2014/main" id="{0C3270D5-A1A0-C047-B8E2-DD02566D58FC}"/>
              </a:ext>
            </a:extLst>
          </p:cNvPr>
          <p:cNvCxnSpPr>
            <a:cxnSpLocks/>
            <a:stCxn id="41" idx="5"/>
            <a:endCxn id="42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26">
            <a:extLst>
              <a:ext uri="{FF2B5EF4-FFF2-40B4-BE49-F238E27FC236}">
                <a16:creationId xmlns:a16="http://schemas.microsoft.com/office/drawing/2014/main" id="{060C672F-B63D-EF45-B51E-DC16C95023BF}"/>
              </a:ext>
            </a:extLst>
          </p:cNvPr>
          <p:cNvCxnSpPr>
            <a:cxnSpLocks/>
            <a:stCxn id="35" idx="5"/>
            <a:endCxn id="42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31">
            <a:extLst>
              <a:ext uri="{FF2B5EF4-FFF2-40B4-BE49-F238E27FC236}">
                <a16:creationId xmlns:a16="http://schemas.microsoft.com/office/drawing/2014/main" id="{2C9E481E-6DED-4942-B8A7-7B736FF7E411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Овал 23">
            <a:extLst>
              <a:ext uri="{FF2B5EF4-FFF2-40B4-BE49-F238E27FC236}">
                <a16:creationId xmlns:a16="http://schemas.microsoft.com/office/drawing/2014/main" id="{59889B9D-C986-574A-A4F3-4F738FD4562E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29">
                <a:extLst>
                  <a:ext uri="{FF2B5EF4-FFF2-40B4-BE49-F238E27FC236}">
                    <a16:creationId xmlns:a16="http://schemas.microsoft.com/office/drawing/2014/main" id="{BE394798-024A-FB41-B4F7-A3BF5A58248A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3" name="Прямоугольник 29">
                <a:extLst>
                  <a:ext uri="{FF2B5EF4-FFF2-40B4-BE49-F238E27FC236}">
                    <a16:creationId xmlns:a16="http://schemas.microsoft.com/office/drawing/2014/main" id="{BE394798-024A-FB41-B4F7-A3BF5A582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10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Овал 30">
            <a:extLst>
              <a:ext uri="{FF2B5EF4-FFF2-40B4-BE49-F238E27FC236}">
                <a16:creationId xmlns:a16="http://schemas.microsoft.com/office/drawing/2014/main" id="{11516F7D-5D31-B14D-BE23-D9B2F0EB8215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32">
                <a:extLst>
                  <a:ext uri="{FF2B5EF4-FFF2-40B4-BE49-F238E27FC236}">
                    <a16:creationId xmlns:a16="http://schemas.microsoft.com/office/drawing/2014/main" id="{167950A1-99C4-4F44-994A-A5450C0E7EA1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5" name="Прямоугольник 32">
                <a:extLst>
                  <a:ext uri="{FF2B5EF4-FFF2-40B4-BE49-F238E27FC236}">
                    <a16:creationId xmlns:a16="http://schemas.microsoft.com/office/drawing/2014/main" id="{167950A1-99C4-4F44-994A-A5450C0E7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11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33">
                <a:extLst>
                  <a:ext uri="{FF2B5EF4-FFF2-40B4-BE49-F238E27FC236}">
                    <a16:creationId xmlns:a16="http://schemas.microsoft.com/office/drawing/2014/main" id="{97301A1E-C792-5143-80C1-E6B9503A3E1E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56" name="Прямоугольник 33">
                <a:extLst>
                  <a:ext uri="{FF2B5EF4-FFF2-40B4-BE49-F238E27FC236}">
                    <a16:creationId xmlns:a16="http://schemas.microsoft.com/office/drawing/2014/main" id="{97301A1E-C792-5143-80C1-E6B9503A3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Прямая со стрелкой 36">
            <a:extLst>
              <a:ext uri="{FF2B5EF4-FFF2-40B4-BE49-F238E27FC236}">
                <a16:creationId xmlns:a16="http://schemas.microsoft.com/office/drawing/2014/main" id="{CA5DE8D1-2C12-574F-83F1-471481E9FADE}"/>
              </a:ext>
            </a:extLst>
          </p:cNvPr>
          <p:cNvCxnSpPr>
            <a:cxnSpLocks/>
            <a:endCxn id="42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37">
            <a:extLst>
              <a:ext uri="{FF2B5EF4-FFF2-40B4-BE49-F238E27FC236}">
                <a16:creationId xmlns:a16="http://schemas.microsoft.com/office/drawing/2014/main" id="{1408145A-16B1-B446-92FD-6BF2BD913060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38">
            <a:extLst>
              <a:ext uri="{FF2B5EF4-FFF2-40B4-BE49-F238E27FC236}">
                <a16:creationId xmlns:a16="http://schemas.microsoft.com/office/drawing/2014/main" id="{EC4E2783-C6BC-6B4D-A5C9-4ACCFF8DA195}"/>
              </a:ext>
            </a:extLst>
          </p:cNvPr>
          <p:cNvCxnSpPr>
            <a:cxnSpLocks/>
            <a:stCxn id="54" idx="7"/>
            <a:endCxn id="42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25">
                <a:extLst>
                  <a:ext uri="{FF2B5EF4-FFF2-40B4-BE49-F238E27FC236}">
                    <a16:creationId xmlns:a16="http://schemas.microsoft.com/office/drawing/2014/main" id="{AD087B1E-0445-7F4B-9861-A3FE0274F435}"/>
                  </a:ext>
                </a:extLst>
              </p:cNvPr>
              <p:cNvSpPr/>
              <p:nvPr/>
            </p:nvSpPr>
            <p:spPr>
              <a:xfrm>
                <a:off x="4199091" y="155679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0" name="Прямоугольник 25">
                <a:extLst>
                  <a:ext uri="{FF2B5EF4-FFF2-40B4-BE49-F238E27FC236}">
                    <a16:creationId xmlns:a16="http://schemas.microsoft.com/office/drawing/2014/main" id="{AD087B1E-0445-7F4B-9861-A3FE0274F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091" y="1556792"/>
                <a:ext cx="2527167" cy="461665"/>
              </a:xfrm>
              <a:prstGeom prst="rect">
                <a:avLst/>
              </a:prstGeom>
              <a:blipFill>
                <a:blip r:embed="rId1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27">
                <a:extLst>
                  <a:ext uri="{FF2B5EF4-FFF2-40B4-BE49-F238E27FC236}">
                    <a16:creationId xmlns:a16="http://schemas.microsoft.com/office/drawing/2014/main" id="{179990F0-81E3-1A4F-910C-8F0953F8FE1D}"/>
                  </a:ext>
                </a:extLst>
              </p:cNvPr>
              <p:cNvSpPr/>
              <p:nvPr/>
            </p:nvSpPr>
            <p:spPr>
              <a:xfrm>
                <a:off x="4271099" y="1994359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61" name="Прямоугольник 27">
                <a:extLst>
                  <a:ext uri="{FF2B5EF4-FFF2-40B4-BE49-F238E27FC236}">
                    <a16:creationId xmlns:a16="http://schemas.microsoft.com/office/drawing/2014/main" id="{179990F0-81E3-1A4F-910C-8F0953F8FE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99" y="1994359"/>
                <a:ext cx="4104906" cy="461665"/>
              </a:xfrm>
              <a:prstGeom prst="rect">
                <a:avLst/>
              </a:prstGeom>
              <a:blipFill>
                <a:blip r:embed="rId14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28">
                <a:extLst>
                  <a:ext uri="{FF2B5EF4-FFF2-40B4-BE49-F238E27FC236}">
                    <a16:creationId xmlns:a16="http://schemas.microsoft.com/office/drawing/2014/main" id="{FBAE0BDD-802B-AA4C-9320-31D86DB9FA8D}"/>
                  </a:ext>
                </a:extLst>
              </p:cNvPr>
              <p:cNvSpPr/>
              <p:nvPr/>
            </p:nvSpPr>
            <p:spPr>
              <a:xfrm>
                <a:off x="4271099" y="2402528"/>
                <a:ext cx="43005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62" name="Прямоугольник 28">
                <a:extLst>
                  <a:ext uri="{FF2B5EF4-FFF2-40B4-BE49-F238E27FC236}">
                    <a16:creationId xmlns:a16="http://schemas.microsoft.com/office/drawing/2014/main" id="{FBAE0BDD-802B-AA4C-9320-31D86DB9FA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99" y="2402528"/>
                <a:ext cx="4300536" cy="461665"/>
              </a:xfrm>
              <a:prstGeom prst="rect">
                <a:avLst/>
              </a:prstGeom>
              <a:blipFill>
                <a:blip r:embed="rId15"/>
                <a:stretch>
                  <a:fillRect l="-295" t="-10811" r="-1475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1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6" name="applause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ARIMA(p,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,q)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41">
                <a:extLst>
                  <a:ext uri="{FF2B5EF4-FFF2-40B4-BE49-F238E27FC236}">
                    <a16:creationId xmlns:a16="http://schemas.microsoft.com/office/drawing/2014/main" id="{D233A36C-37F5-0849-987F-727F1082CF34}"/>
                  </a:ext>
                </a:extLst>
              </p:cNvPr>
              <p:cNvSpPr/>
              <p:nvPr/>
            </p:nvSpPr>
            <p:spPr>
              <a:xfrm>
                <a:off x="3923928" y="3328584"/>
                <a:ext cx="44702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41">
                <a:extLst>
                  <a:ext uri="{FF2B5EF4-FFF2-40B4-BE49-F238E27FC236}">
                    <a16:creationId xmlns:a16="http://schemas.microsoft.com/office/drawing/2014/main" id="{D233A36C-37F5-0849-987F-727F1082CF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3328584"/>
                <a:ext cx="4470299" cy="461665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42">
                <a:extLst>
                  <a:ext uri="{FF2B5EF4-FFF2-40B4-BE49-F238E27FC236}">
                    <a16:creationId xmlns:a16="http://schemas.microsoft.com/office/drawing/2014/main" id="{0BE0489C-69DE-E144-8818-17A0CF73DDFD}"/>
                  </a:ext>
                </a:extLst>
              </p:cNvPr>
              <p:cNvSpPr/>
              <p:nvPr/>
            </p:nvSpPr>
            <p:spPr>
              <a:xfrm>
                <a:off x="4231243" y="2866919"/>
                <a:ext cx="41434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36" name="Прямоугольник 42">
                <a:extLst>
                  <a:ext uri="{FF2B5EF4-FFF2-40B4-BE49-F238E27FC236}">
                    <a16:creationId xmlns:a16="http://schemas.microsoft.com/office/drawing/2014/main" id="{0BE0489C-69DE-E144-8818-17A0CF73D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243" y="2866919"/>
                <a:ext cx="4143442" cy="461665"/>
              </a:xfrm>
              <a:prstGeom prst="rect">
                <a:avLst/>
              </a:prstGeom>
              <a:blipFill>
                <a:blip r:embed="rId5"/>
                <a:stretch>
                  <a:fillRect l="-306" t="-10526" r="-1223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Овал 7">
            <a:extLst>
              <a:ext uri="{FF2B5EF4-FFF2-40B4-BE49-F238E27FC236}">
                <a16:creationId xmlns:a16="http://schemas.microsoft.com/office/drawing/2014/main" id="{A0043D9D-B85D-4948-A13D-2823FAEA0CA0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10">
                <a:extLst>
                  <a:ext uri="{FF2B5EF4-FFF2-40B4-BE49-F238E27FC236}">
                    <a16:creationId xmlns:a16="http://schemas.microsoft.com/office/drawing/2014/main" id="{C87815E1-7FE3-0B46-AB97-271F594C5A28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10">
                <a:extLst>
                  <a:ext uri="{FF2B5EF4-FFF2-40B4-BE49-F238E27FC236}">
                    <a16:creationId xmlns:a16="http://schemas.microsoft.com/office/drawing/2014/main" id="{C87815E1-7FE3-0B46-AB97-271F594C5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6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Овал 11">
            <a:extLst>
              <a:ext uri="{FF2B5EF4-FFF2-40B4-BE49-F238E27FC236}">
                <a16:creationId xmlns:a16="http://schemas.microsoft.com/office/drawing/2014/main" id="{614E24D5-B79E-E245-8132-31E393337973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12">
            <a:extLst>
              <a:ext uri="{FF2B5EF4-FFF2-40B4-BE49-F238E27FC236}">
                <a16:creationId xmlns:a16="http://schemas.microsoft.com/office/drawing/2014/main" id="{F494E1D0-8CEA-A249-81BD-43CBEBEC1439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14">
            <a:extLst>
              <a:ext uri="{FF2B5EF4-FFF2-40B4-BE49-F238E27FC236}">
                <a16:creationId xmlns:a16="http://schemas.microsoft.com/office/drawing/2014/main" id="{F3890466-D7B2-9943-B7BC-046495A03600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15">
                <a:extLst>
                  <a:ext uri="{FF2B5EF4-FFF2-40B4-BE49-F238E27FC236}">
                    <a16:creationId xmlns:a16="http://schemas.microsoft.com/office/drawing/2014/main" id="{E2F1B5BC-1225-994D-97C0-84F4E0F1F1E4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15">
                <a:extLst>
                  <a:ext uri="{FF2B5EF4-FFF2-40B4-BE49-F238E27FC236}">
                    <a16:creationId xmlns:a16="http://schemas.microsoft.com/office/drawing/2014/main" id="{E2F1B5BC-1225-994D-97C0-84F4E0F1F1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16">
                <a:extLst>
                  <a:ext uri="{FF2B5EF4-FFF2-40B4-BE49-F238E27FC236}">
                    <a16:creationId xmlns:a16="http://schemas.microsoft.com/office/drawing/2014/main" id="{C3EE15EF-EB18-F34D-A20C-0E40AF4EDD91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16">
                <a:extLst>
                  <a:ext uri="{FF2B5EF4-FFF2-40B4-BE49-F238E27FC236}">
                    <a16:creationId xmlns:a16="http://schemas.microsoft.com/office/drawing/2014/main" id="{C3EE15EF-EB18-F34D-A20C-0E40AF4ED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8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17">
                <a:extLst>
                  <a:ext uri="{FF2B5EF4-FFF2-40B4-BE49-F238E27FC236}">
                    <a16:creationId xmlns:a16="http://schemas.microsoft.com/office/drawing/2014/main" id="{834CFAFB-7FA9-E34A-8C6F-D0084DEE975D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9" name="Прямоугольник 17">
                <a:extLst>
                  <a:ext uri="{FF2B5EF4-FFF2-40B4-BE49-F238E27FC236}">
                    <a16:creationId xmlns:a16="http://schemas.microsoft.com/office/drawing/2014/main" id="{834CFAFB-7FA9-E34A-8C6F-D0084DEE9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9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18">
                <a:extLst>
                  <a:ext uri="{FF2B5EF4-FFF2-40B4-BE49-F238E27FC236}">
                    <a16:creationId xmlns:a16="http://schemas.microsoft.com/office/drawing/2014/main" id="{4F4B4F30-A925-8B4C-8343-F8ED5A8A564E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18">
                <a:extLst>
                  <a:ext uri="{FF2B5EF4-FFF2-40B4-BE49-F238E27FC236}">
                    <a16:creationId xmlns:a16="http://schemas.microsoft.com/office/drawing/2014/main" id="{4F4B4F30-A925-8B4C-8343-F8ED5A8A5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Овал 19">
            <a:extLst>
              <a:ext uri="{FF2B5EF4-FFF2-40B4-BE49-F238E27FC236}">
                <a16:creationId xmlns:a16="http://schemas.microsoft.com/office/drawing/2014/main" id="{3321B304-8451-2E42-BA05-8F8B3137C897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20">
                <a:extLst>
                  <a:ext uri="{FF2B5EF4-FFF2-40B4-BE49-F238E27FC236}">
                    <a16:creationId xmlns:a16="http://schemas.microsoft.com/office/drawing/2014/main" id="{2137BE76-2437-4F4C-AA9B-F04E7035BE2D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2" name="Прямоугольник 20">
                <a:extLst>
                  <a:ext uri="{FF2B5EF4-FFF2-40B4-BE49-F238E27FC236}">
                    <a16:creationId xmlns:a16="http://schemas.microsoft.com/office/drawing/2014/main" id="{2137BE76-2437-4F4C-AA9B-F04E7035BE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11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Прямая со стрелкой 22">
            <a:extLst>
              <a:ext uri="{FF2B5EF4-FFF2-40B4-BE49-F238E27FC236}">
                <a16:creationId xmlns:a16="http://schemas.microsoft.com/office/drawing/2014/main" id="{35F7EAF6-C890-E44A-A5C0-AA0BD59265E5}"/>
              </a:ext>
            </a:extLst>
          </p:cNvPr>
          <p:cNvCxnSpPr>
            <a:cxnSpLocks/>
            <a:stCxn id="45" idx="5"/>
            <a:endCxn id="46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26">
            <a:extLst>
              <a:ext uri="{FF2B5EF4-FFF2-40B4-BE49-F238E27FC236}">
                <a16:creationId xmlns:a16="http://schemas.microsoft.com/office/drawing/2014/main" id="{7640CF17-5D68-DF49-945B-28FE84FD7BC8}"/>
              </a:ext>
            </a:extLst>
          </p:cNvPr>
          <p:cNvCxnSpPr>
            <a:cxnSpLocks/>
            <a:stCxn id="40" idx="5"/>
            <a:endCxn id="46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31">
            <a:extLst>
              <a:ext uri="{FF2B5EF4-FFF2-40B4-BE49-F238E27FC236}">
                <a16:creationId xmlns:a16="http://schemas.microsoft.com/office/drawing/2014/main" id="{709C286D-95D3-EE40-9E5B-15D561C49665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Овал 23">
            <a:extLst>
              <a:ext uri="{FF2B5EF4-FFF2-40B4-BE49-F238E27FC236}">
                <a16:creationId xmlns:a16="http://schemas.microsoft.com/office/drawing/2014/main" id="{F3A67A5E-BF76-EC46-8FAF-4DD33D3636E2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29">
                <a:extLst>
                  <a:ext uri="{FF2B5EF4-FFF2-40B4-BE49-F238E27FC236}">
                    <a16:creationId xmlns:a16="http://schemas.microsoft.com/office/drawing/2014/main" id="{E1637D75-4BE8-B443-867F-EF21DA824C3D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7" name="Прямоугольник 29">
                <a:extLst>
                  <a:ext uri="{FF2B5EF4-FFF2-40B4-BE49-F238E27FC236}">
                    <a16:creationId xmlns:a16="http://schemas.microsoft.com/office/drawing/2014/main" id="{E1637D75-4BE8-B443-867F-EF21DA824C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12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Овал 30">
            <a:extLst>
              <a:ext uri="{FF2B5EF4-FFF2-40B4-BE49-F238E27FC236}">
                <a16:creationId xmlns:a16="http://schemas.microsoft.com/office/drawing/2014/main" id="{F301BB8F-C41B-E045-88CA-D53A8123FD0E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Прямоугольник 32">
                <a:extLst>
                  <a:ext uri="{FF2B5EF4-FFF2-40B4-BE49-F238E27FC236}">
                    <a16:creationId xmlns:a16="http://schemas.microsoft.com/office/drawing/2014/main" id="{DA1FFFD8-CDB6-B24A-AC44-C1C62F33B904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9" name="Прямоугольник 32">
                <a:extLst>
                  <a:ext uri="{FF2B5EF4-FFF2-40B4-BE49-F238E27FC236}">
                    <a16:creationId xmlns:a16="http://schemas.microsoft.com/office/drawing/2014/main" id="{DA1FFFD8-CDB6-B24A-AC44-C1C62F33B9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13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33">
                <a:extLst>
                  <a:ext uri="{FF2B5EF4-FFF2-40B4-BE49-F238E27FC236}">
                    <a16:creationId xmlns:a16="http://schemas.microsoft.com/office/drawing/2014/main" id="{8BA4FE42-72E3-A14A-BEEA-956F04AEA757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60" name="Прямоугольник 33">
                <a:extLst>
                  <a:ext uri="{FF2B5EF4-FFF2-40B4-BE49-F238E27FC236}">
                    <a16:creationId xmlns:a16="http://schemas.microsoft.com/office/drawing/2014/main" id="{8BA4FE42-72E3-A14A-BEEA-956F04AEA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Прямая со стрелкой 36">
            <a:extLst>
              <a:ext uri="{FF2B5EF4-FFF2-40B4-BE49-F238E27FC236}">
                <a16:creationId xmlns:a16="http://schemas.microsoft.com/office/drawing/2014/main" id="{EE36EBE3-4FEC-544D-B2A8-B2F02E100569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37">
            <a:extLst>
              <a:ext uri="{FF2B5EF4-FFF2-40B4-BE49-F238E27FC236}">
                <a16:creationId xmlns:a16="http://schemas.microsoft.com/office/drawing/2014/main" id="{00D64B00-A8E6-754E-8BCC-34A1219933EB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38">
            <a:extLst>
              <a:ext uri="{FF2B5EF4-FFF2-40B4-BE49-F238E27FC236}">
                <a16:creationId xmlns:a16="http://schemas.microsoft.com/office/drawing/2014/main" id="{07C59B00-7FA8-304A-8AA8-FF3F61CC5B80}"/>
              </a:ext>
            </a:extLst>
          </p:cNvPr>
          <p:cNvCxnSpPr>
            <a:cxnSpLocks/>
            <a:stCxn id="58" idx="7"/>
            <a:endCxn id="46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25">
                <a:extLst>
                  <a:ext uri="{FF2B5EF4-FFF2-40B4-BE49-F238E27FC236}">
                    <a16:creationId xmlns:a16="http://schemas.microsoft.com/office/drawing/2014/main" id="{B1233E72-B9A9-AB44-9E54-630C060E5C01}"/>
                  </a:ext>
                </a:extLst>
              </p:cNvPr>
              <p:cNvSpPr/>
              <p:nvPr/>
            </p:nvSpPr>
            <p:spPr>
              <a:xfrm>
                <a:off x="4199091" y="155679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4" name="Прямоугольник 25">
                <a:extLst>
                  <a:ext uri="{FF2B5EF4-FFF2-40B4-BE49-F238E27FC236}">
                    <a16:creationId xmlns:a16="http://schemas.microsoft.com/office/drawing/2014/main" id="{B1233E72-B9A9-AB44-9E54-630C060E5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091" y="1556792"/>
                <a:ext cx="2527167" cy="461665"/>
              </a:xfrm>
              <a:prstGeom prst="rect">
                <a:avLst/>
              </a:prstGeom>
              <a:blipFill>
                <a:blip r:embed="rId1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27">
                <a:extLst>
                  <a:ext uri="{FF2B5EF4-FFF2-40B4-BE49-F238E27FC236}">
                    <a16:creationId xmlns:a16="http://schemas.microsoft.com/office/drawing/2014/main" id="{C2D5D1FC-0424-CD48-95C7-BD510896656E}"/>
                  </a:ext>
                </a:extLst>
              </p:cNvPr>
              <p:cNvSpPr/>
              <p:nvPr/>
            </p:nvSpPr>
            <p:spPr>
              <a:xfrm>
                <a:off x="4271099" y="1994359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65" name="Прямоугольник 27">
                <a:extLst>
                  <a:ext uri="{FF2B5EF4-FFF2-40B4-BE49-F238E27FC236}">
                    <a16:creationId xmlns:a16="http://schemas.microsoft.com/office/drawing/2014/main" id="{C2D5D1FC-0424-CD48-95C7-BD51089665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99" y="1994359"/>
                <a:ext cx="4104906" cy="461665"/>
              </a:xfrm>
              <a:prstGeom prst="rect">
                <a:avLst/>
              </a:prstGeom>
              <a:blipFill>
                <a:blip r:embed="rId16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28">
                <a:extLst>
                  <a:ext uri="{FF2B5EF4-FFF2-40B4-BE49-F238E27FC236}">
                    <a16:creationId xmlns:a16="http://schemas.microsoft.com/office/drawing/2014/main" id="{6901EA83-7E63-034D-9C0C-EA1F6315245A}"/>
                  </a:ext>
                </a:extLst>
              </p:cNvPr>
              <p:cNvSpPr/>
              <p:nvPr/>
            </p:nvSpPr>
            <p:spPr>
              <a:xfrm>
                <a:off x="4271099" y="2402528"/>
                <a:ext cx="43005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66" name="Прямоугольник 28">
                <a:extLst>
                  <a:ext uri="{FF2B5EF4-FFF2-40B4-BE49-F238E27FC236}">
                    <a16:creationId xmlns:a16="http://schemas.microsoft.com/office/drawing/2014/main" id="{6901EA83-7E63-034D-9C0C-EA1F63152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99" y="2402528"/>
                <a:ext cx="4300536" cy="461665"/>
              </a:xfrm>
              <a:prstGeom prst="rect">
                <a:avLst/>
              </a:prstGeom>
              <a:blipFill>
                <a:blip r:embed="rId17"/>
                <a:stretch>
                  <a:fillRect l="-295" t="-10811" r="-1475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77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8" name="applause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ARIMA(</a:t>
            </a:r>
            <a:r>
              <a:rPr lang="en-US" sz="3200" b="1">
                <a:solidFill>
                  <a:srgbClr val="28516A"/>
                </a:solidFill>
              </a:rPr>
              <a:t>p,</a:t>
            </a:r>
            <a:r>
              <a:rPr lang="ru-RU" sz="3200" b="1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,</a:t>
            </a:r>
            <a:r>
              <a:rPr lang="en-US" sz="3200" b="1">
                <a:solidFill>
                  <a:srgbClr val="28516A"/>
                </a:solidFill>
              </a:rPr>
              <a:t>q)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4">
                <a:extLst>
                  <a:ext uri="{FF2B5EF4-FFF2-40B4-BE49-F238E27FC236}">
                    <a16:creationId xmlns:a16="http://schemas.microsoft.com/office/drawing/2014/main" id="{2C9DC100-6674-804F-B532-12F4FDB97F47}"/>
                  </a:ext>
                </a:extLst>
              </p:cNvPr>
              <p:cNvSpPr/>
              <p:nvPr/>
            </p:nvSpPr>
            <p:spPr>
              <a:xfrm>
                <a:off x="3783048" y="4086403"/>
                <a:ext cx="50402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4">
                <a:extLst>
                  <a:ext uri="{FF2B5EF4-FFF2-40B4-BE49-F238E27FC236}">
                    <a16:creationId xmlns:a16="http://schemas.microsoft.com/office/drawing/2014/main" id="{2C9DC100-6674-804F-B532-12F4FDB97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048" y="4086403"/>
                <a:ext cx="5040291" cy="461665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41">
                <a:extLst>
                  <a:ext uri="{FF2B5EF4-FFF2-40B4-BE49-F238E27FC236}">
                    <a16:creationId xmlns:a16="http://schemas.microsoft.com/office/drawing/2014/main" id="{DE445967-B807-3D49-BA8D-18A8C48A2E6A}"/>
                  </a:ext>
                </a:extLst>
              </p:cNvPr>
              <p:cNvSpPr/>
              <p:nvPr/>
            </p:nvSpPr>
            <p:spPr>
              <a:xfrm>
                <a:off x="3923928" y="3328584"/>
                <a:ext cx="44702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41">
                <a:extLst>
                  <a:ext uri="{FF2B5EF4-FFF2-40B4-BE49-F238E27FC236}">
                    <a16:creationId xmlns:a16="http://schemas.microsoft.com/office/drawing/2014/main" id="{DE445967-B807-3D49-BA8D-18A8C48A2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3328584"/>
                <a:ext cx="4470299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2">
                <a:extLst>
                  <a:ext uri="{FF2B5EF4-FFF2-40B4-BE49-F238E27FC236}">
                    <a16:creationId xmlns:a16="http://schemas.microsoft.com/office/drawing/2014/main" id="{06A35FAD-ED6E-BB4E-A761-E9E76805A004}"/>
                  </a:ext>
                </a:extLst>
              </p:cNvPr>
              <p:cNvSpPr/>
              <p:nvPr/>
            </p:nvSpPr>
            <p:spPr>
              <a:xfrm>
                <a:off x="4231243" y="2866919"/>
                <a:ext cx="41434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41" name="Прямоугольник 42">
                <a:extLst>
                  <a:ext uri="{FF2B5EF4-FFF2-40B4-BE49-F238E27FC236}">
                    <a16:creationId xmlns:a16="http://schemas.microsoft.com/office/drawing/2014/main" id="{06A35FAD-ED6E-BB4E-A761-E9E76805A0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243" y="2866919"/>
                <a:ext cx="4143442" cy="461665"/>
              </a:xfrm>
              <a:prstGeom prst="rect">
                <a:avLst/>
              </a:prstGeom>
              <a:blipFill>
                <a:blip r:embed="rId6"/>
                <a:stretch>
                  <a:fillRect l="-306" t="-10526" r="-1223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Овал 7">
            <a:extLst>
              <a:ext uri="{FF2B5EF4-FFF2-40B4-BE49-F238E27FC236}">
                <a16:creationId xmlns:a16="http://schemas.microsoft.com/office/drawing/2014/main" id="{7FDFF6D9-C559-AD48-8867-EC4BEB31EBD6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10">
                <a:extLst>
                  <a:ext uri="{FF2B5EF4-FFF2-40B4-BE49-F238E27FC236}">
                    <a16:creationId xmlns:a16="http://schemas.microsoft.com/office/drawing/2014/main" id="{8B618223-F32B-B54D-BCC5-12D623288E4B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10">
                <a:extLst>
                  <a:ext uri="{FF2B5EF4-FFF2-40B4-BE49-F238E27FC236}">
                    <a16:creationId xmlns:a16="http://schemas.microsoft.com/office/drawing/2014/main" id="{8B618223-F32B-B54D-BCC5-12D623288E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7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Овал 11">
            <a:extLst>
              <a:ext uri="{FF2B5EF4-FFF2-40B4-BE49-F238E27FC236}">
                <a16:creationId xmlns:a16="http://schemas.microsoft.com/office/drawing/2014/main" id="{35C7F63D-F6F3-2347-AFFD-D8F9F7DDE693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12">
            <a:extLst>
              <a:ext uri="{FF2B5EF4-FFF2-40B4-BE49-F238E27FC236}">
                <a16:creationId xmlns:a16="http://schemas.microsoft.com/office/drawing/2014/main" id="{D61B0DE2-8D23-4A43-81C6-5DCC2C7CF767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14">
            <a:extLst>
              <a:ext uri="{FF2B5EF4-FFF2-40B4-BE49-F238E27FC236}">
                <a16:creationId xmlns:a16="http://schemas.microsoft.com/office/drawing/2014/main" id="{A4E141F5-7380-6141-B925-B25762320CCE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15">
                <a:extLst>
                  <a:ext uri="{FF2B5EF4-FFF2-40B4-BE49-F238E27FC236}">
                    <a16:creationId xmlns:a16="http://schemas.microsoft.com/office/drawing/2014/main" id="{D196F5DC-9C75-C843-A48F-533E16A6031B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9" name="Прямоугольник 15">
                <a:extLst>
                  <a:ext uri="{FF2B5EF4-FFF2-40B4-BE49-F238E27FC236}">
                    <a16:creationId xmlns:a16="http://schemas.microsoft.com/office/drawing/2014/main" id="{D196F5DC-9C75-C843-A48F-533E16A60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16">
                <a:extLst>
                  <a:ext uri="{FF2B5EF4-FFF2-40B4-BE49-F238E27FC236}">
                    <a16:creationId xmlns:a16="http://schemas.microsoft.com/office/drawing/2014/main" id="{890BEFA9-9232-2840-ACF6-ACF2714D1549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16">
                <a:extLst>
                  <a:ext uri="{FF2B5EF4-FFF2-40B4-BE49-F238E27FC236}">
                    <a16:creationId xmlns:a16="http://schemas.microsoft.com/office/drawing/2014/main" id="{890BEFA9-9232-2840-ACF6-ACF2714D1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9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17">
                <a:extLst>
                  <a:ext uri="{FF2B5EF4-FFF2-40B4-BE49-F238E27FC236}">
                    <a16:creationId xmlns:a16="http://schemas.microsoft.com/office/drawing/2014/main" id="{14019AF2-0A3F-0342-B3BB-096C42A686E0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51" name="Прямоугольник 17">
                <a:extLst>
                  <a:ext uri="{FF2B5EF4-FFF2-40B4-BE49-F238E27FC236}">
                    <a16:creationId xmlns:a16="http://schemas.microsoft.com/office/drawing/2014/main" id="{14019AF2-0A3F-0342-B3BB-096C42A686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10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18">
                <a:extLst>
                  <a:ext uri="{FF2B5EF4-FFF2-40B4-BE49-F238E27FC236}">
                    <a16:creationId xmlns:a16="http://schemas.microsoft.com/office/drawing/2014/main" id="{4225A512-6F79-B245-BFB6-2C79B19804A9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52" name="Прямоугольник 18">
                <a:extLst>
                  <a:ext uri="{FF2B5EF4-FFF2-40B4-BE49-F238E27FC236}">
                    <a16:creationId xmlns:a16="http://schemas.microsoft.com/office/drawing/2014/main" id="{4225A512-6F79-B245-BFB6-2C79B19804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19">
            <a:extLst>
              <a:ext uri="{FF2B5EF4-FFF2-40B4-BE49-F238E27FC236}">
                <a16:creationId xmlns:a16="http://schemas.microsoft.com/office/drawing/2014/main" id="{4C9E0EE2-9CB6-7F46-AF16-C597C73B5357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20">
                <a:extLst>
                  <a:ext uri="{FF2B5EF4-FFF2-40B4-BE49-F238E27FC236}">
                    <a16:creationId xmlns:a16="http://schemas.microsoft.com/office/drawing/2014/main" id="{78DB836E-E9A4-9347-A366-42A6D289243A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4" name="Прямоугольник 20">
                <a:extLst>
                  <a:ext uri="{FF2B5EF4-FFF2-40B4-BE49-F238E27FC236}">
                    <a16:creationId xmlns:a16="http://schemas.microsoft.com/office/drawing/2014/main" id="{78DB836E-E9A4-9347-A366-42A6D2892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12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Прямая со стрелкой 22">
            <a:extLst>
              <a:ext uri="{FF2B5EF4-FFF2-40B4-BE49-F238E27FC236}">
                <a16:creationId xmlns:a16="http://schemas.microsoft.com/office/drawing/2014/main" id="{A280FCA7-B906-A849-8532-20DD2C6A4A26}"/>
              </a:ext>
            </a:extLst>
          </p:cNvPr>
          <p:cNvCxnSpPr>
            <a:cxnSpLocks/>
            <a:stCxn id="47" idx="5"/>
            <a:endCxn id="48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26">
            <a:extLst>
              <a:ext uri="{FF2B5EF4-FFF2-40B4-BE49-F238E27FC236}">
                <a16:creationId xmlns:a16="http://schemas.microsoft.com/office/drawing/2014/main" id="{ABE9E540-7F75-4D41-82E6-D82A55FA4D85}"/>
              </a:ext>
            </a:extLst>
          </p:cNvPr>
          <p:cNvCxnSpPr>
            <a:cxnSpLocks/>
            <a:stCxn id="44" idx="5"/>
            <a:endCxn id="48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31">
            <a:extLst>
              <a:ext uri="{FF2B5EF4-FFF2-40B4-BE49-F238E27FC236}">
                <a16:creationId xmlns:a16="http://schemas.microsoft.com/office/drawing/2014/main" id="{072E8963-FA21-A44F-BF2F-1DD39755F8D1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Овал 23">
            <a:extLst>
              <a:ext uri="{FF2B5EF4-FFF2-40B4-BE49-F238E27FC236}">
                <a16:creationId xmlns:a16="http://schemas.microsoft.com/office/drawing/2014/main" id="{FFE7BF5F-CE2F-BC47-9BA9-F7047CEF03C5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Прямоугольник 29">
                <a:extLst>
                  <a:ext uri="{FF2B5EF4-FFF2-40B4-BE49-F238E27FC236}">
                    <a16:creationId xmlns:a16="http://schemas.microsoft.com/office/drawing/2014/main" id="{0F45DC9F-B2FE-CD45-8EC5-7225E26C20FF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9" name="Прямоугольник 29">
                <a:extLst>
                  <a:ext uri="{FF2B5EF4-FFF2-40B4-BE49-F238E27FC236}">
                    <a16:creationId xmlns:a16="http://schemas.microsoft.com/office/drawing/2014/main" id="{0F45DC9F-B2FE-CD45-8EC5-7225E26C2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1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Овал 30">
            <a:extLst>
              <a:ext uri="{FF2B5EF4-FFF2-40B4-BE49-F238E27FC236}">
                <a16:creationId xmlns:a16="http://schemas.microsoft.com/office/drawing/2014/main" id="{5D1BE380-AB51-8940-8EEA-5C8DD24A9B76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32">
                <a:extLst>
                  <a:ext uri="{FF2B5EF4-FFF2-40B4-BE49-F238E27FC236}">
                    <a16:creationId xmlns:a16="http://schemas.microsoft.com/office/drawing/2014/main" id="{8246DA6F-BE30-5E46-B8DC-ADAC86A2F710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61" name="Прямоугольник 32">
                <a:extLst>
                  <a:ext uri="{FF2B5EF4-FFF2-40B4-BE49-F238E27FC236}">
                    <a16:creationId xmlns:a16="http://schemas.microsoft.com/office/drawing/2014/main" id="{8246DA6F-BE30-5E46-B8DC-ADAC86A2F7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14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33">
                <a:extLst>
                  <a:ext uri="{FF2B5EF4-FFF2-40B4-BE49-F238E27FC236}">
                    <a16:creationId xmlns:a16="http://schemas.microsoft.com/office/drawing/2014/main" id="{877CE395-4DC4-974E-A7FF-84AA4492BAF0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62" name="Прямоугольник 33">
                <a:extLst>
                  <a:ext uri="{FF2B5EF4-FFF2-40B4-BE49-F238E27FC236}">
                    <a16:creationId xmlns:a16="http://schemas.microsoft.com/office/drawing/2014/main" id="{877CE395-4DC4-974E-A7FF-84AA4492BA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Прямая со стрелкой 36">
            <a:extLst>
              <a:ext uri="{FF2B5EF4-FFF2-40B4-BE49-F238E27FC236}">
                <a16:creationId xmlns:a16="http://schemas.microsoft.com/office/drawing/2014/main" id="{AC32E15D-2975-F844-B9A0-571DE0F037F6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37">
            <a:extLst>
              <a:ext uri="{FF2B5EF4-FFF2-40B4-BE49-F238E27FC236}">
                <a16:creationId xmlns:a16="http://schemas.microsoft.com/office/drawing/2014/main" id="{3BEB9068-BD0F-4340-AF14-D8176186EB74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38">
            <a:extLst>
              <a:ext uri="{FF2B5EF4-FFF2-40B4-BE49-F238E27FC236}">
                <a16:creationId xmlns:a16="http://schemas.microsoft.com/office/drawing/2014/main" id="{E2C508D7-A511-BE4C-BBAF-B50E0D78B616}"/>
              </a:ext>
            </a:extLst>
          </p:cNvPr>
          <p:cNvCxnSpPr>
            <a:cxnSpLocks/>
            <a:stCxn id="60" idx="7"/>
            <a:endCxn id="48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25">
                <a:extLst>
                  <a:ext uri="{FF2B5EF4-FFF2-40B4-BE49-F238E27FC236}">
                    <a16:creationId xmlns:a16="http://schemas.microsoft.com/office/drawing/2014/main" id="{945BE25A-9320-E34C-95F3-5901DBEA1442}"/>
                  </a:ext>
                </a:extLst>
              </p:cNvPr>
              <p:cNvSpPr/>
              <p:nvPr/>
            </p:nvSpPr>
            <p:spPr>
              <a:xfrm>
                <a:off x="4199091" y="155679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6" name="Прямоугольник 25">
                <a:extLst>
                  <a:ext uri="{FF2B5EF4-FFF2-40B4-BE49-F238E27FC236}">
                    <a16:creationId xmlns:a16="http://schemas.microsoft.com/office/drawing/2014/main" id="{945BE25A-9320-E34C-95F3-5901DBEA14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091" y="1556792"/>
                <a:ext cx="2527167" cy="461665"/>
              </a:xfrm>
              <a:prstGeom prst="rect">
                <a:avLst/>
              </a:prstGeom>
              <a:blipFill>
                <a:blip r:embed="rId1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27">
                <a:extLst>
                  <a:ext uri="{FF2B5EF4-FFF2-40B4-BE49-F238E27FC236}">
                    <a16:creationId xmlns:a16="http://schemas.microsoft.com/office/drawing/2014/main" id="{D047BA17-3F22-4D4B-8CDA-980EFBBB0823}"/>
                  </a:ext>
                </a:extLst>
              </p:cNvPr>
              <p:cNvSpPr/>
              <p:nvPr/>
            </p:nvSpPr>
            <p:spPr>
              <a:xfrm>
                <a:off x="4271099" y="1994359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67" name="Прямоугольник 27">
                <a:extLst>
                  <a:ext uri="{FF2B5EF4-FFF2-40B4-BE49-F238E27FC236}">
                    <a16:creationId xmlns:a16="http://schemas.microsoft.com/office/drawing/2014/main" id="{D047BA17-3F22-4D4B-8CDA-980EFBBB0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99" y="1994359"/>
                <a:ext cx="4104906" cy="461665"/>
              </a:xfrm>
              <a:prstGeom prst="rect">
                <a:avLst/>
              </a:prstGeom>
              <a:blipFill>
                <a:blip r:embed="rId17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28">
                <a:extLst>
                  <a:ext uri="{FF2B5EF4-FFF2-40B4-BE49-F238E27FC236}">
                    <a16:creationId xmlns:a16="http://schemas.microsoft.com/office/drawing/2014/main" id="{9ABFD7DC-E9DF-194A-8219-B82076E73243}"/>
                  </a:ext>
                </a:extLst>
              </p:cNvPr>
              <p:cNvSpPr/>
              <p:nvPr/>
            </p:nvSpPr>
            <p:spPr>
              <a:xfrm>
                <a:off x="4271099" y="2402528"/>
                <a:ext cx="43005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68" name="Прямоугольник 28">
                <a:extLst>
                  <a:ext uri="{FF2B5EF4-FFF2-40B4-BE49-F238E27FC236}">
                    <a16:creationId xmlns:a16="http://schemas.microsoft.com/office/drawing/2014/main" id="{9ABFD7DC-E9DF-194A-8219-B82076E732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99" y="2402528"/>
                <a:ext cx="4300536" cy="461665"/>
              </a:xfrm>
              <a:prstGeom prst="rect">
                <a:avLst/>
              </a:prstGeom>
              <a:blipFill>
                <a:blip r:embed="rId18"/>
                <a:stretch>
                  <a:fillRect l="-295" t="-10811" r="-1475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29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9" name="applause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ARIMA(p,</a:t>
            </a:r>
            <a:r>
              <a:rPr lang="ru-RU" sz="3200" b="1" dirty="0">
                <a:solidFill>
                  <a:srgbClr val="28516A"/>
                </a:solidFill>
              </a:rPr>
              <a:t>1</a:t>
            </a:r>
            <a:r>
              <a:rPr lang="en-US" sz="3200" b="1" dirty="0">
                <a:solidFill>
                  <a:srgbClr val="28516A"/>
                </a:solidFill>
              </a:rPr>
              <a:t>,q)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21AD9C9B-8F59-BA4F-9917-866805F5731F}"/>
                  </a:ext>
                </a:extLst>
              </p:cNvPr>
              <p:cNvSpPr/>
              <p:nvPr/>
            </p:nvSpPr>
            <p:spPr>
              <a:xfrm>
                <a:off x="3783048" y="4086403"/>
                <a:ext cx="50402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21AD9C9B-8F59-BA4F-9917-866805F5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048" y="4086403"/>
                <a:ext cx="5040291" cy="461665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51C5CF2-862C-1248-BA4D-DCE40711C927}"/>
                  </a:ext>
                </a:extLst>
              </p:cNvPr>
              <p:cNvSpPr/>
              <p:nvPr/>
            </p:nvSpPr>
            <p:spPr>
              <a:xfrm>
                <a:off x="3923928" y="3328584"/>
                <a:ext cx="44702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51C5CF2-862C-1248-BA4D-DCE40711C9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3328584"/>
                <a:ext cx="4470299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D725180D-9E0F-134B-AB02-03AA6DEBDF62}"/>
                  </a:ext>
                </a:extLst>
              </p:cNvPr>
              <p:cNvSpPr/>
              <p:nvPr/>
            </p:nvSpPr>
            <p:spPr>
              <a:xfrm>
                <a:off x="4231243" y="2866919"/>
                <a:ext cx="41434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D725180D-9E0F-134B-AB02-03AA6DEBDF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243" y="2866919"/>
                <a:ext cx="4143442" cy="461665"/>
              </a:xfrm>
              <a:prstGeom prst="rect">
                <a:avLst/>
              </a:prstGeom>
              <a:blipFill>
                <a:blip r:embed="rId6"/>
                <a:stretch>
                  <a:fillRect l="-306" t="-10526" r="-1223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4EE052A4-C174-A344-90A1-8C99B059FEE6}"/>
                  </a:ext>
                </a:extLst>
              </p:cNvPr>
              <p:cNvSpPr/>
              <p:nvPr/>
            </p:nvSpPr>
            <p:spPr>
              <a:xfrm>
                <a:off x="5885868" y="4531433"/>
                <a:ext cx="29442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4EE052A4-C174-A344-90A1-8C99B059F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868" y="4531433"/>
                <a:ext cx="2944204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Овал 7">
            <a:extLst>
              <a:ext uri="{FF2B5EF4-FFF2-40B4-BE49-F238E27FC236}">
                <a16:creationId xmlns:a16="http://schemas.microsoft.com/office/drawing/2014/main" id="{2213E12C-D009-1448-8746-24167173B9EB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10">
                <a:extLst>
                  <a:ext uri="{FF2B5EF4-FFF2-40B4-BE49-F238E27FC236}">
                    <a16:creationId xmlns:a16="http://schemas.microsoft.com/office/drawing/2014/main" id="{7414330D-90EC-974D-9C20-7DED4D4E1AC7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10">
                <a:extLst>
                  <a:ext uri="{FF2B5EF4-FFF2-40B4-BE49-F238E27FC236}">
                    <a16:creationId xmlns:a16="http://schemas.microsoft.com/office/drawing/2014/main" id="{7414330D-90EC-974D-9C20-7DED4D4E1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8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Овал 11">
            <a:extLst>
              <a:ext uri="{FF2B5EF4-FFF2-40B4-BE49-F238E27FC236}">
                <a16:creationId xmlns:a16="http://schemas.microsoft.com/office/drawing/2014/main" id="{0AB3F99E-7A09-AD44-8A81-AE277BFC4F29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12">
            <a:extLst>
              <a:ext uri="{FF2B5EF4-FFF2-40B4-BE49-F238E27FC236}">
                <a16:creationId xmlns:a16="http://schemas.microsoft.com/office/drawing/2014/main" id="{2C2459E4-CC9F-DB47-B5B3-B19DC3A1EE52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14">
            <a:extLst>
              <a:ext uri="{FF2B5EF4-FFF2-40B4-BE49-F238E27FC236}">
                <a16:creationId xmlns:a16="http://schemas.microsoft.com/office/drawing/2014/main" id="{35D33930-57B1-BC40-8CF2-40583F0AFD03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15">
                <a:extLst>
                  <a:ext uri="{FF2B5EF4-FFF2-40B4-BE49-F238E27FC236}">
                    <a16:creationId xmlns:a16="http://schemas.microsoft.com/office/drawing/2014/main" id="{831A5696-26C5-0042-9F6B-FF07C1EE8FA0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15">
                <a:extLst>
                  <a:ext uri="{FF2B5EF4-FFF2-40B4-BE49-F238E27FC236}">
                    <a16:creationId xmlns:a16="http://schemas.microsoft.com/office/drawing/2014/main" id="{831A5696-26C5-0042-9F6B-FF07C1EE8F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16">
                <a:extLst>
                  <a:ext uri="{FF2B5EF4-FFF2-40B4-BE49-F238E27FC236}">
                    <a16:creationId xmlns:a16="http://schemas.microsoft.com/office/drawing/2014/main" id="{88609978-CBCB-754F-8638-9075184E8D84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16">
                <a:extLst>
                  <a:ext uri="{FF2B5EF4-FFF2-40B4-BE49-F238E27FC236}">
                    <a16:creationId xmlns:a16="http://schemas.microsoft.com/office/drawing/2014/main" id="{88609978-CBCB-754F-8638-9075184E8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10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17">
                <a:extLst>
                  <a:ext uri="{FF2B5EF4-FFF2-40B4-BE49-F238E27FC236}">
                    <a16:creationId xmlns:a16="http://schemas.microsoft.com/office/drawing/2014/main" id="{2C0AE2AD-3417-974E-AE89-D473BE4A4CEE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9" name="Прямоугольник 17">
                <a:extLst>
                  <a:ext uri="{FF2B5EF4-FFF2-40B4-BE49-F238E27FC236}">
                    <a16:creationId xmlns:a16="http://schemas.microsoft.com/office/drawing/2014/main" id="{2C0AE2AD-3417-974E-AE89-D473BE4A4C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11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18">
                <a:extLst>
                  <a:ext uri="{FF2B5EF4-FFF2-40B4-BE49-F238E27FC236}">
                    <a16:creationId xmlns:a16="http://schemas.microsoft.com/office/drawing/2014/main" id="{DBE4A9A9-2D37-354B-8798-EF329E996D1A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18">
                <a:extLst>
                  <a:ext uri="{FF2B5EF4-FFF2-40B4-BE49-F238E27FC236}">
                    <a16:creationId xmlns:a16="http://schemas.microsoft.com/office/drawing/2014/main" id="{DBE4A9A9-2D37-354B-8798-EF329E996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Овал 19">
            <a:extLst>
              <a:ext uri="{FF2B5EF4-FFF2-40B4-BE49-F238E27FC236}">
                <a16:creationId xmlns:a16="http://schemas.microsoft.com/office/drawing/2014/main" id="{0C42318C-DD3B-9F4B-801C-D916B4CAE369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20">
                <a:extLst>
                  <a:ext uri="{FF2B5EF4-FFF2-40B4-BE49-F238E27FC236}">
                    <a16:creationId xmlns:a16="http://schemas.microsoft.com/office/drawing/2014/main" id="{8185270B-E515-7C47-944E-D1EEF981B017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2" name="Прямоугольник 20">
                <a:extLst>
                  <a:ext uri="{FF2B5EF4-FFF2-40B4-BE49-F238E27FC236}">
                    <a16:creationId xmlns:a16="http://schemas.microsoft.com/office/drawing/2014/main" id="{8185270B-E515-7C47-944E-D1EEF981B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1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Прямая со стрелкой 22">
            <a:extLst>
              <a:ext uri="{FF2B5EF4-FFF2-40B4-BE49-F238E27FC236}">
                <a16:creationId xmlns:a16="http://schemas.microsoft.com/office/drawing/2014/main" id="{A4B0091E-CE85-B54A-B733-08F21B612D2B}"/>
              </a:ext>
            </a:extLst>
          </p:cNvPr>
          <p:cNvCxnSpPr>
            <a:cxnSpLocks/>
            <a:stCxn id="45" idx="5"/>
            <a:endCxn id="46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26">
            <a:extLst>
              <a:ext uri="{FF2B5EF4-FFF2-40B4-BE49-F238E27FC236}">
                <a16:creationId xmlns:a16="http://schemas.microsoft.com/office/drawing/2014/main" id="{86E37088-46A4-F74F-AD73-CD85315AA5B7}"/>
              </a:ext>
            </a:extLst>
          </p:cNvPr>
          <p:cNvCxnSpPr>
            <a:cxnSpLocks/>
            <a:stCxn id="36" idx="5"/>
            <a:endCxn id="46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31">
            <a:extLst>
              <a:ext uri="{FF2B5EF4-FFF2-40B4-BE49-F238E27FC236}">
                <a16:creationId xmlns:a16="http://schemas.microsoft.com/office/drawing/2014/main" id="{AFBC0CFD-389D-7E43-815B-E94625EF4E53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Овал 23">
            <a:extLst>
              <a:ext uri="{FF2B5EF4-FFF2-40B4-BE49-F238E27FC236}">
                <a16:creationId xmlns:a16="http://schemas.microsoft.com/office/drawing/2014/main" id="{8E2B5257-D400-6945-AA3A-D3D32132389A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29">
                <a:extLst>
                  <a:ext uri="{FF2B5EF4-FFF2-40B4-BE49-F238E27FC236}">
                    <a16:creationId xmlns:a16="http://schemas.microsoft.com/office/drawing/2014/main" id="{5A24D081-5EF2-5C43-A8DC-E020E32C12FD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7" name="Прямоугольник 29">
                <a:extLst>
                  <a:ext uri="{FF2B5EF4-FFF2-40B4-BE49-F238E27FC236}">
                    <a16:creationId xmlns:a16="http://schemas.microsoft.com/office/drawing/2014/main" id="{5A24D081-5EF2-5C43-A8DC-E020E32C1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1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Овал 30">
            <a:extLst>
              <a:ext uri="{FF2B5EF4-FFF2-40B4-BE49-F238E27FC236}">
                <a16:creationId xmlns:a16="http://schemas.microsoft.com/office/drawing/2014/main" id="{96656494-C021-2B4B-9B1D-06D6A9E889E9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Прямоугольник 32">
                <a:extLst>
                  <a:ext uri="{FF2B5EF4-FFF2-40B4-BE49-F238E27FC236}">
                    <a16:creationId xmlns:a16="http://schemas.microsoft.com/office/drawing/2014/main" id="{72F32A86-1FC2-5247-BBDF-6BF9A2025570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9" name="Прямоугольник 32">
                <a:extLst>
                  <a:ext uri="{FF2B5EF4-FFF2-40B4-BE49-F238E27FC236}">
                    <a16:creationId xmlns:a16="http://schemas.microsoft.com/office/drawing/2014/main" id="{72F32A86-1FC2-5247-BBDF-6BF9A2025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15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33">
                <a:extLst>
                  <a:ext uri="{FF2B5EF4-FFF2-40B4-BE49-F238E27FC236}">
                    <a16:creationId xmlns:a16="http://schemas.microsoft.com/office/drawing/2014/main" id="{69D3A566-387B-2D45-A13B-4EED9EB5259B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60" name="Прямоугольник 33">
                <a:extLst>
                  <a:ext uri="{FF2B5EF4-FFF2-40B4-BE49-F238E27FC236}">
                    <a16:creationId xmlns:a16="http://schemas.microsoft.com/office/drawing/2014/main" id="{69D3A566-387B-2D45-A13B-4EED9EB52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Прямая со стрелкой 36">
            <a:extLst>
              <a:ext uri="{FF2B5EF4-FFF2-40B4-BE49-F238E27FC236}">
                <a16:creationId xmlns:a16="http://schemas.microsoft.com/office/drawing/2014/main" id="{FEF29C45-C292-F24A-BF42-43E486839DBD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37">
            <a:extLst>
              <a:ext uri="{FF2B5EF4-FFF2-40B4-BE49-F238E27FC236}">
                <a16:creationId xmlns:a16="http://schemas.microsoft.com/office/drawing/2014/main" id="{0FA658E2-8924-6641-8599-FE0182F8F378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38">
            <a:extLst>
              <a:ext uri="{FF2B5EF4-FFF2-40B4-BE49-F238E27FC236}">
                <a16:creationId xmlns:a16="http://schemas.microsoft.com/office/drawing/2014/main" id="{922487C3-2AF4-9941-A3D9-5D561A301E6B}"/>
              </a:ext>
            </a:extLst>
          </p:cNvPr>
          <p:cNvCxnSpPr>
            <a:cxnSpLocks/>
            <a:stCxn id="58" idx="7"/>
            <a:endCxn id="46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25">
                <a:extLst>
                  <a:ext uri="{FF2B5EF4-FFF2-40B4-BE49-F238E27FC236}">
                    <a16:creationId xmlns:a16="http://schemas.microsoft.com/office/drawing/2014/main" id="{D849B193-FBB4-654E-BE55-2A0ECD6B5846}"/>
                  </a:ext>
                </a:extLst>
              </p:cNvPr>
              <p:cNvSpPr/>
              <p:nvPr/>
            </p:nvSpPr>
            <p:spPr>
              <a:xfrm>
                <a:off x="4199091" y="155679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4" name="Прямоугольник 25">
                <a:extLst>
                  <a:ext uri="{FF2B5EF4-FFF2-40B4-BE49-F238E27FC236}">
                    <a16:creationId xmlns:a16="http://schemas.microsoft.com/office/drawing/2014/main" id="{D849B193-FBB4-654E-BE55-2A0ECD6B5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091" y="1556792"/>
                <a:ext cx="2527167" cy="461665"/>
              </a:xfrm>
              <a:prstGeom prst="rect">
                <a:avLst/>
              </a:prstGeom>
              <a:blipFill>
                <a:blip r:embed="rId1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27">
                <a:extLst>
                  <a:ext uri="{FF2B5EF4-FFF2-40B4-BE49-F238E27FC236}">
                    <a16:creationId xmlns:a16="http://schemas.microsoft.com/office/drawing/2014/main" id="{77AB2862-CF9E-9D44-873B-3BC37DBFDDED}"/>
                  </a:ext>
                </a:extLst>
              </p:cNvPr>
              <p:cNvSpPr/>
              <p:nvPr/>
            </p:nvSpPr>
            <p:spPr>
              <a:xfrm>
                <a:off x="4271099" y="1994359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67" name="Прямоугольник 27">
                <a:extLst>
                  <a:ext uri="{FF2B5EF4-FFF2-40B4-BE49-F238E27FC236}">
                    <a16:creationId xmlns:a16="http://schemas.microsoft.com/office/drawing/2014/main" id="{77AB2862-CF9E-9D44-873B-3BC37DBFD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99" y="1994359"/>
                <a:ext cx="4104906" cy="461665"/>
              </a:xfrm>
              <a:prstGeom prst="rect">
                <a:avLst/>
              </a:prstGeom>
              <a:blipFill>
                <a:blip r:embed="rId18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28">
                <a:extLst>
                  <a:ext uri="{FF2B5EF4-FFF2-40B4-BE49-F238E27FC236}">
                    <a16:creationId xmlns:a16="http://schemas.microsoft.com/office/drawing/2014/main" id="{C41CB17E-9447-EB4E-8AF5-93B977A0D8C1}"/>
                  </a:ext>
                </a:extLst>
              </p:cNvPr>
              <p:cNvSpPr/>
              <p:nvPr/>
            </p:nvSpPr>
            <p:spPr>
              <a:xfrm>
                <a:off x="4271099" y="2402528"/>
                <a:ext cx="43005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68" name="Прямоугольник 28">
                <a:extLst>
                  <a:ext uri="{FF2B5EF4-FFF2-40B4-BE49-F238E27FC236}">
                    <a16:creationId xmlns:a16="http://schemas.microsoft.com/office/drawing/2014/main" id="{C41CB17E-9447-EB4E-8AF5-93B977A0D8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99" y="2402528"/>
                <a:ext cx="4300536" cy="461665"/>
              </a:xfrm>
              <a:prstGeom prst="rect">
                <a:avLst/>
              </a:prstGeom>
              <a:blipFill>
                <a:blip r:embed="rId19"/>
                <a:stretch>
                  <a:fillRect l="-295" t="-10811" r="-1475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00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20" name="applause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ARIMA(</a:t>
            </a:r>
            <a:r>
              <a:rPr lang="en-US" sz="3200" b="1" dirty="0" err="1">
                <a:solidFill>
                  <a:srgbClr val="28516A"/>
                </a:solidFill>
              </a:rPr>
              <a:t>p,d,q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36" name="Овал 7">
            <a:extLst>
              <a:ext uri="{FF2B5EF4-FFF2-40B4-BE49-F238E27FC236}">
                <a16:creationId xmlns:a16="http://schemas.microsoft.com/office/drawing/2014/main" id="{A5DF7A11-8CDF-BE46-BD3A-7B97583E85D9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10">
                <a:extLst>
                  <a:ext uri="{FF2B5EF4-FFF2-40B4-BE49-F238E27FC236}">
                    <a16:creationId xmlns:a16="http://schemas.microsoft.com/office/drawing/2014/main" id="{8B94E201-73F1-7644-879A-E811ABD87583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10">
                <a:extLst>
                  <a:ext uri="{FF2B5EF4-FFF2-40B4-BE49-F238E27FC236}">
                    <a16:creationId xmlns:a16="http://schemas.microsoft.com/office/drawing/2014/main" id="{8B94E201-73F1-7644-879A-E811ABD875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4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Овал 11">
            <a:extLst>
              <a:ext uri="{FF2B5EF4-FFF2-40B4-BE49-F238E27FC236}">
                <a16:creationId xmlns:a16="http://schemas.microsoft.com/office/drawing/2014/main" id="{61AB4A4B-276B-E341-B0AD-3643722ADCCE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12">
            <a:extLst>
              <a:ext uri="{FF2B5EF4-FFF2-40B4-BE49-F238E27FC236}">
                <a16:creationId xmlns:a16="http://schemas.microsoft.com/office/drawing/2014/main" id="{338E03B9-6081-6241-BA28-B3BE83F387ED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14">
            <a:extLst>
              <a:ext uri="{FF2B5EF4-FFF2-40B4-BE49-F238E27FC236}">
                <a16:creationId xmlns:a16="http://schemas.microsoft.com/office/drawing/2014/main" id="{C22B045C-A371-7747-A9B6-BF02B54F06C9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15">
                <a:extLst>
                  <a:ext uri="{FF2B5EF4-FFF2-40B4-BE49-F238E27FC236}">
                    <a16:creationId xmlns:a16="http://schemas.microsoft.com/office/drawing/2014/main" id="{794CE490-85FD-AF4D-95DE-6173EE01F4DD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15">
                <a:extLst>
                  <a:ext uri="{FF2B5EF4-FFF2-40B4-BE49-F238E27FC236}">
                    <a16:creationId xmlns:a16="http://schemas.microsoft.com/office/drawing/2014/main" id="{794CE490-85FD-AF4D-95DE-6173EE01F4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16">
                <a:extLst>
                  <a:ext uri="{FF2B5EF4-FFF2-40B4-BE49-F238E27FC236}">
                    <a16:creationId xmlns:a16="http://schemas.microsoft.com/office/drawing/2014/main" id="{3E0642CD-6791-2142-9B1B-0856869970E5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16">
                <a:extLst>
                  <a:ext uri="{FF2B5EF4-FFF2-40B4-BE49-F238E27FC236}">
                    <a16:creationId xmlns:a16="http://schemas.microsoft.com/office/drawing/2014/main" id="{3E0642CD-6791-2142-9B1B-085686997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6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17">
                <a:extLst>
                  <a:ext uri="{FF2B5EF4-FFF2-40B4-BE49-F238E27FC236}">
                    <a16:creationId xmlns:a16="http://schemas.microsoft.com/office/drawing/2014/main" id="{783452A5-6CE0-5344-938B-660393BAA0A0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17">
                <a:extLst>
                  <a:ext uri="{FF2B5EF4-FFF2-40B4-BE49-F238E27FC236}">
                    <a16:creationId xmlns:a16="http://schemas.microsoft.com/office/drawing/2014/main" id="{783452A5-6CE0-5344-938B-660393BAA0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7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18">
                <a:extLst>
                  <a:ext uri="{FF2B5EF4-FFF2-40B4-BE49-F238E27FC236}">
                    <a16:creationId xmlns:a16="http://schemas.microsoft.com/office/drawing/2014/main" id="{B04FD7E5-6A5D-B547-9A07-169AF035AA68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18">
                <a:extLst>
                  <a:ext uri="{FF2B5EF4-FFF2-40B4-BE49-F238E27FC236}">
                    <a16:creationId xmlns:a16="http://schemas.microsoft.com/office/drawing/2014/main" id="{B04FD7E5-6A5D-B547-9A07-169AF035AA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Овал 19">
            <a:extLst>
              <a:ext uri="{FF2B5EF4-FFF2-40B4-BE49-F238E27FC236}">
                <a16:creationId xmlns:a16="http://schemas.microsoft.com/office/drawing/2014/main" id="{DBF4D6B1-DD8C-F84E-ACBE-73B321648349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20">
                <a:extLst>
                  <a:ext uri="{FF2B5EF4-FFF2-40B4-BE49-F238E27FC236}">
                    <a16:creationId xmlns:a16="http://schemas.microsoft.com/office/drawing/2014/main" id="{79AD7402-EC38-B34D-8B82-80C74AD2A9DA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20">
                <a:extLst>
                  <a:ext uri="{FF2B5EF4-FFF2-40B4-BE49-F238E27FC236}">
                    <a16:creationId xmlns:a16="http://schemas.microsoft.com/office/drawing/2014/main" id="{79AD7402-EC38-B34D-8B82-80C74AD2A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Прямая со стрелкой 22">
            <a:extLst>
              <a:ext uri="{FF2B5EF4-FFF2-40B4-BE49-F238E27FC236}">
                <a16:creationId xmlns:a16="http://schemas.microsoft.com/office/drawing/2014/main" id="{3061A361-868B-B342-968E-2360321403CB}"/>
              </a:ext>
            </a:extLst>
          </p:cNvPr>
          <p:cNvCxnSpPr>
            <a:cxnSpLocks/>
            <a:stCxn id="42" idx="5"/>
            <a:endCxn id="44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26">
            <a:extLst>
              <a:ext uri="{FF2B5EF4-FFF2-40B4-BE49-F238E27FC236}">
                <a16:creationId xmlns:a16="http://schemas.microsoft.com/office/drawing/2014/main" id="{FA120A0B-4FFB-4440-900F-A86B64CE8B14}"/>
              </a:ext>
            </a:extLst>
          </p:cNvPr>
          <p:cNvCxnSpPr>
            <a:cxnSpLocks/>
            <a:stCxn id="36" idx="5"/>
            <a:endCxn id="44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31">
            <a:extLst>
              <a:ext uri="{FF2B5EF4-FFF2-40B4-BE49-F238E27FC236}">
                <a16:creationId xmlns:a16="http://schemas.microsoft.com/office/drawing/2014/main" id="{CEE86523-CF80-4342-A82F-6682D79CBB1D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Овал 23">
            <a:extLst>
              <a:ext uri="{FF2B5EF4-FFF2-40B4-BE49-F238E27FC236}">
                <a16:creationId xmlns:a16="http://schemas.microsoft.com/office/drawing/2014/main" id="{0F574719-9341-BD4B-A99D-FFFC39B1B5F7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29">
                <a:extLst>
                  <a:ext uri="{FF2B5EF4-FFF2-40B4-BE49-F238E27FC236}">
                    <a16:creationId xmlns:a16="http://schemas.microsoft.com/office/drawing/2014/main" id="{315F6AF3-C007-964C-8A2A-F82608A5BDB0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5" name="Прямоугольник 29">
                <a:extLst>
                  <a:ext uri="{FF2B5EF4-FFF2-40B4-BE49-F238E27FC236}">
                    <a16:creationId xmlns:a16="http://schemas.microsoft.com/office/drawing/2014/main" id="{315F6AF3-C007-964C-8A2A-F82608A5B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10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Овал 30">
            <a:extLst>
              <a:ext uri="{FF2B5EF4-FFF2-40B4-BE49-F238E27FC236}">
                <a16:creationId xmlns:a16="http://schemas.microsoft.com/office/drawing/2014/main" id="{404B4D5C-2F3C-AD41-A702-AF1C735E699E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32">
                <a:extLst>
                  <a:ext uri="{FF2B5EF4-FFF2-40B4-BE49-F238E27FC236}">
                    <a16:creationId xmlns:a16="http://schemas.microsoft.com/office/drawing/2014/main" id="{AFC3430E-5F2B-3B45-932D-3677F1E4F502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57" name="Прямоугольник 32">
                <a:extLst>
                  <a:ext uri="{FF2B5EF4-FFF2-40B4-BE49-F238E27FC236}">
                    <a16:creationId xmlns:a16="http://schemas.microsoft.com/office/drawing/2014/main" id="{AFC3430E-5F2B-3B45-932D-3677F1E4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11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33">
                <a:extLst>
                  <a:ext uri="{FF2B5EF4-FFF2-40B4-BE49-F238E27FC236}">
                    <a16:creationId xmlns:a16="http://schemas.microsoft.com/office/drawing/2014/main" id="{310B8819-9040-4D44-81BF-0DFFE9E4143C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58" name="Прямоугольник 33">
                <a:extLst>
                  <a:ext uri="{FF2B5EF4-FFF2-40B4-BE49-F238E27FC236}">
                    <a16:creationId xmlns:a16="http://schemas.microsoft.com/office/drawing/2014/main" id="{310B8819-9040-4D44-81BF-0DFFE9E41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Прямая со стрелкой 36">
            <a:extLst>
              <a:ext uri="{FF2B5EF4-FFF2-40B4-BE49-F238E27FC236}">
                <a16:creationId xmlns:a16="http://schemas.microsoft.com/office/drawing/2014/main" id="{478A76D8-533B-7F49-9BA7-301D11B59E02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37">
            <a:extLst>
              <a:ext uri="{FF2B5EF4-FFF2-40B4-BE49-F238E27FC236}">
                <a16:creationId xmlns:a16="http://schemas.microsoft.com/office/drawing/2014/main" id="{052D76A6-2C87-4743-B3F5-A046E5213862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38">
            <a:extLst>
              <a:ext uri="{FF2B5EF4-FFF2-40B4-BE49-F238E27FC236}">
                <a16:creationId xmlns:a16="http://schemas.microsoft.com/office/drawing/2014/main" id="{4E3DDF36-F0F5-714C-9A55-5231D880A234}"/>
              </a:ext>
            </a:extLst>
          </p:cNvPr>
          <p:cNvCxnSpPr>
            <a:cxnSpLocks/>
            <a:stCxn id="56" idx="7"/>
            <a:endCxn id="44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25">
                <a:extLst>
                  <a:ext uri="{FF2B5EF4-FFF2-40B4-BE49-F238E27FC236}">
                    <a16:creationId xmlns:a16="http://schemas.microsoft.com/office/drawing/2014/main" id="{028B2B0E-C7D1-CB45-86E3-CB03EBCA5D4D}"/>
                  </a:ext>
                </a:extLst>
              </p:cNvPr>
              <p:cNvSpPr/>
              <p:nvPr/>
            </p:nvSpPr>
            <p:spPr>
              <a:xfrm>
                <a:off x="4199091" y="155679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2" name="Прямоугольник 25">
                <a:extLst>
                  <a:ext uri="{FF2B5EF4-FFF2-40B4-BE49-F238E27FC236}">
                    <a16:creationId xmlns:a16="http://schemas.microsoft.com/office/drawing/2014/main" id="{028B2B0E-C7D1-CB45-86E3-CB03EBCA5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091" y="1556792"/>
                <a:ext cx="2527167" cy="461665"/>
              </a:xfrm>
              <a:prstGeom prst="rect">
                <a:avLst/>
              </a:prstGeom>
              <a:blipFill>
                <a:blip r:embed="rId1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34">
                <a:extLst>
                  <a:ext uri="{FF2B5EF4-FFF2-40B4-BE49-F238E27FC236}">
                    <a16:creationId xmlns:a16="http://schemas.microsoft.com/office/drawing/2014/main" id="{92967DDB-18E3-994D-BF53-474039AC22E5}"/>
                  </a:ext>
                </a:extLst>
              </p:cNvPr>
              <p:cNvSpPr/>
              <p:nvPr/>
            </p:nvSpPr>
            <p:spPr>
              <a:xfrm>
                <a:off x="3782534" y="3537511"/>
                <a:ext cx="5204438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5" name="Прямоугольник 34">
                <a:extLst>
                  <a:ext uri="{FF2B5EF4-FFF2-40B4-BE49-F238E27FC236}">
                    <a16:creationId xmlns:a16="http://schemas.microsoft.com/office/drawing/2014/main" id="{92967DDB-18E3-994D-BF53-474039AC22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534" y="3537511"/>
                <a:ext cx="5204438" cy="468205"/>
              </a:xfrm>
              <a:prstGeom prst="rect">
                <a:avLst/>
              </a:prstGeom>
              <a:blipFill>
                <a:blip r:embed="rId1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27">
                <a:extLst>
                  <a:ext uri="{FF2B5EF4-FFF2-40B4-BE49-F238E27FC236}">
                    <a16:creationId xmlns:a16="http://schemas.microsoft.com/office/drawing/2014/main" id="{216B2215-A96A-B049-85B9-F038C55A968B}"/>
                  </a:ext>
                </a:extLst>
              </p:cNvPr>
              <p:cNvSpPr/>
              <p:nvPr/>
            </p:nvSpPr>
            <p:spPr>
              <a:xfrm>
                <a:off x="4271099" y="1994359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67" name="Прямоугольник 27">
                <a:extLst>
                  <a:ext uri="{FF2B5EF4-FFF2-40B4-BE49-F238E27FC236}">
                    <a16:creationId xmlns:a16="http://schemas.microsoft.com/office/drawing/2014/main" id="{216B2215-A96A-B049-85B9-F038C55A9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99" y="1994359"/>
                <a:ext cx="4104906" cy="461665"/>
              </a:xfrm>
              <a:prstGeom prst="rect">
                <a:avLst/>
              </a:prstGeom>
              <a:blipFill>
                <a:blip r:embed="rId15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28">
                <a:extLst>
                  <a:ext uri="{FF2B5EF4-FFF2-40B4-BE49-F238E27FC236}">
                    <a16:creationId xmlns:a16="http://schemas.microsoft.com/office/drawing/2014/main" id="{AF77084F-312B-C64B-B2BF-0922F5060F79}"/>
                  </a:ext>
                </a:extLst>
              </p:cNvPr>
              <p:cNvSpPr/>
              <p:nvPr/>
            </p:nvSpPr>
            <p:spPr>
              <a:xfrm>
                <a:off x="4271099" y="2402528"/>
                <a:ext cx="43005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68" name="Прямоугольник 28">
                <a:extLst>
                  <a:ext uri="{FF2B5EF4-FFF2-40B4-BE49-F238E27FC236}">
                    <a16:creationId xmlns:a16="http://schemas.microsoft.com/office/drawing/2014/main" id="{AF77084F-312B-C64B-B2BF-0922F5060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99" y="2402528"/>
                <a:ext cx="4300536" cy="461665"/>
              </a:xfrm>
              <a:prstGeom prst="rect">
                <a:avLst/>
              </a:prstGeom>
              <a:blipFill>
                <a:blip r:embed="rId16"/>
                <a:stretch>
                  <a:fillRect l="-295" t="-10811" r="-1475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42">
                <a:extLst>
                  <a:ext uri="{FF2B5EF4-FFF2-40B4-BE49-F238E27FC236}">
                    <a16:creationId xmlns:a16="http://schemas.microsoft.com/office/drawing/2014/main" id="{8721E6F5-E14C-7145-BCC1-DBE1CFF11C25}"/>
                  </a:ext>
                </a:extLst>
              </p:cNvPr>
              <p:cNvSpPr/>
              <p:nvPr/>
            </p:nvSpPr>
            <p:spPr>
              <a:xfrm>
                <a:off x="4231243" y="2866919"/>
                <a:ext cx="4297074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69" name="Прямоугольник 42">
                <a:extLst>
                  <a:ext uri="{FF2B5EF4-FFF2-40B4-BE49-F238E27FC236}">
                    <a16:creationId xmlns:a16="http://schemas.microsoft.com/office/drawing/2014/main" id="{8721E6F5-E14C-7145-BCC1-DBE1CFF11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243" y="2866919"/>
                <a:ext cx="4297074" cy="468205"/>
              </a:xfrm>
              <a:prstGeom prst="rect">
                <a:avLst/>
              </a:prstGeom>
              <a:blipFill>
                <a:blip r:embed="rId17"/>
                <a:stretch>
                  <a:fillRect l="-295" t="-7895" r="-1180" b="-3157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84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8" name="applaus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568952" cy="6264696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en-US" altLang="ru-RU" dirty="0"/>
              <a:t>SARMA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72799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ARIMA(</a:t>
            </a:r>
            <a:r>
              <a:rPr lang="en-US" sz="3200" b="1" dirty="0" err="1">
                <a:solidFill>
                  <a:srgbClr val="28516A"/>
                </a:solidFill>
              </a:rPr>
              <a:t>p,d,q</a:t>
            </a:r>
            <a:r>
              <a:rPr lang="en-US" sz="3200" b="1" dirty="0">
                <a:solidFill>
                  <a:srgbClr val="28516A"/>
                </a:solidFill>
              </a:rPr>
              <a:t>)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4093D34-5C2A-F44C-8EA7-FAC3A9E112BA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892C465-0C5A-2A40-8F1A-01C032F0FBDE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892C465-0C5A-2A40-8F1A-01C032F0F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4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вал 11">
            <a:extLst>
              <a:ext uri="{FF2B5EF4-FFF2-40B4-BE49-F238E27FC236}">
                <a16:creationId xmlns:a16="http://schemas.microsoft.com/office/drawing/2014/main" id="{15ED1B0A-EFBC-304F-84CF-B9D6FEFBF300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617CF68-B828-F44B-8639-033557CB2898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D95E7BB-C5C7-4544-953D-71C349B6EF23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7504CC8-A979-5F43-A05A-DE093C6A3FE5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7504CC8-A979-5F43-A05A-DE093C6A3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228FB6A-F5E9-104F-BB3B-059C49340B29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228FB6A-F5E9-104F-BB3B-059C49340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6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EB58398-C8B0-B142-8A65-965F7882ED6D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EB58398-C8B0-B142-8A65-965F7882E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7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52AD0E5-710B-7F48-B489-A0BFB015B4E7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52AD0E5-710B-7F48-B489-A0BFB015B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вал 19">
            <a:extLst>
              <a:ext uri="{FF2B5EF4-FFF2-40B4-BE49-F238E27FC236}">
                <a16:creationId xmlns:a16="http://schemas.microsoft.com/office/drawing/2014/main" id="{1376E1DB-7414-6941-8F15-30CE8CE647AD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09406814-C22A-744E-A6E4-C0597FA55C4D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09406814-C22A-744E-A6E4-C0597FA55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8C097E9-444C-944C-9E88-E8A21B2238B9}"/>
              </a:ext>
            </a:extLst>
          </p:cNvPr>
          <p:cNvCxnSpPr>
            <a:cxnSpLocks/>
            <a:stCxn id="13" idx="5"/>
            <a:endCxn id="15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5D04CE4-3953-6D4E-B2C7-F500B16921F8}"/>
              </a:ext>
            </a:extLst>
          </p:cNvPr>
          <p:cNvCxnSpPr>
            <a:cxnSpLocks/>
            <a:stCxn id="8" idx="5"/>
            <a:endCxn id="15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044B375F-E824-BD47-9120-F0EE03AB2893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>
            <a:extLst>
              <a:ext uri="{FF2B5EF4-FFF2-40B4-BE49-F238E27FC236}">
                <a16:creationId xmlns:a16="http://schemas.microsoft.com/office/drawing/2014/main" id="{D01D95B2-E59E-0541-8DC9-2E1171D597B2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03B67D53-390E-2743-B013-DE521AD38713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03B67D53-390E-2743-B013-DE521AD38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10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Овал 30">
            <a:extLst>
              <a:ext uri="{FF2B5EF4-FFF2-40B4-BE49-F238E27FC236}">
                <a16:creationId xmlns:a16="http://schemas.microsoft.com/office/drawing/2014/main" id="{04B257DB-C029-D441-B734-CE44BC2269AD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EDEF6333-F412-A84F-BC58-2B88839B9EA7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EDEF6333-F412-A84F-BC58-2B88839B9E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11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ED2891FE-8436-7F47-A4CF-E933E01E7852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ED2891FE-8436-7F47-A4CF-E933E01E7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1CEAAE1C-17AB-1C45-8462-EA66C35421A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635E6C91-259A-204E-9730-B0C5BC229CDB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AEFC955D-A4F2-F543-825E-45662B868E5B}"/>
              </a:ext>
            </a:extLst>
          </p:cNvPr>
          <p:cNvCxnSpPr>
            <a:cxnSpLocks/>
            <a:stCxn id="31" idx="7"/>
            <a:endCxn id="15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2AC63DAE-4BF4-0849-9186-DD965B830B62}"/>
                  </a:ext>
                </a:extLst>
              </p:cNvPr>
              <p:cNvSpPr/>
              <p:nvPr/>
            </p:nvSpPr>
            <p:spPr>
              <a:xfrm>
                <a:off x="4199091" y="1556792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2AC63DAE-4BF4-0849-9186-DD965B830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091" y="1556792"/>
                <a:ext cx="2527167" cy="461665"/>
              </a:xfrm>
              <a:prstGeom prst="rect">
                <a:avLst/>
              </a:prstGeom>
              <a:blipFill>
                <a:blip r:embed="rId1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E4B420E-BF09-9E4E-A368-72A4124D6C04}"/>
                  </a:ext>
                </a:extLst>
              </p:cNvPr>
              <p:cNvSpPr/>
              <p:nvPr/>
            </p:nvSpPr>
            <p:spPr>
              <a:xfrm>
                <a:off x="4271099" y="1994359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E4B420E-BF09-9E4E-A368-72A4124D6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99" y="1994359"/>
                <a:ext cx="4104906" cy="461665"/>
              </a:xfrm>
              <a:prstGeom prst="rect">
                <a:avLst/>
              </a:prstGeom>
              <a:blipFill>
                <a:blip r:embed="rId14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C1C2820-DC2A-384D-964C-2DDCB4EFB7E3}"/>
                  </a:ext>
                </a:extLst>
              </p:cNvPr>
              <p:cNvSpPr/>
              <p:nvPr/>
            </p:nvSpPr>
            <p:spPr>
              <a:xfrm>
                <a:off x="4271099" y="2402528"/>
                <a:ext cx="43005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b="1" dirty="0">
                    <a:solidFill>
                      <a:srgbClr val="C0504D"/>
                    </a:solidFill>
                  </a:rPr>
                  <a:t>не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C1C2820-DC2A-384D-964C-2DDCB4EFB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99" y="2402528"/>
                <a:ext cx="4300536" cy="461665"/>
              </a:xfrm>
              <a:prstGeom prst="rect">
                <a:avLst/>
              </a:prstGeom>
              <a:blipFill>
                <a:blip r:embed="rId15"/>
                <a:stretch>
                  <a:fillRect l="-295" t="-10811" r="-1475" b="-297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21AD9C9B-8F59-BA4F-9917-866805F5731F}"/>
                  </a:ext>
                </a:extLst>
              </p:cNvPr>
              <p:cNvSpPr/>
              <p:nvPr/>
            </p:nvSpPr>
            <p:spPr>
              <a:xfrm>
                <a:off x="3782534" y="3537511"/>
                <a:ext cx="5204438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21AD9C9B-8F59-BA4F-9917-866805F5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534" y="3537511"/>
                <a:ext cx="5204438" cy="468205"/>
              </a:xfrm>
              <a:prstGeom prst="rect">
                <a:avLst/>
              </a:prstGeom>
              <a:blipFill>
                <a:blip r:embed="rId1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D725180D-9E0F-134B-AB02-03AA6DEBDF62}"/>
                  </a:ext>
                </a:extLst>
              </p:cNvPr>
              <p:cNvSpPr/>
              <p:nvPr/>
            </p:nvSpPr>
            <p:spPr>
              <a:xfrm>
                <a:off x="4231243" y="2866919"/>
                <a:ext cx="4297074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D725180D-9E0F-134B-AB02-03AA6DEBDF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243" y="2866919"/>
                <a:ext cx="4297074" cy="468205"/>
              </a:xfrm>
              <a:prstGeom prst="rect">
                <a:avLst/>
              </a:prstGeom>
              <a:blipFill>
                <a:blip r:embed="rId17"/>
                <a:stretch>
                  <a:fillRect l="-295" t="-7895" r="-1180" b="-3157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">
            <a:extLst>
              <a:ext uri="{FF2B5EF4-FFF2-40B4-BE49-F238E27FC236}">
                <a16:creationId xmlns:a16="http://schemas.microsoft.com/office/drawing/2014/main" id="{81DF8F42-8D18-464E-90D9-97307BC175A5}"/>
              </a:ext>
            </a:extLst>
          </p:cNvPr>
          <p:cNvSpPr/>
          <p:nvPr/>
        </p:nvSpPr>
        <p:spPr>
          <a:xfrm>
            <a:off x="2987824" y="4391420"/>
            <a:ext cx="5616624" cy="187556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BAE550F-5918-5948-AF56-64C8B2081295}"/>
                  </a:ext>
                </a:extLst>
              </p:cNvPr>
              <p:cNvSpPr txBox="1"/>
              <p:nvPr/>
            </p:nvSpPr>
            <p:spPr>
              <a:xfrm>
                <a:off x="3059832" y="4437112"/>
                <a:ext cx="5478792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C0504D"/>
                    </a:solidFill>
                  </a:rPr>
                  <a:t>Здравый смысл подсказывает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что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не может превышать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400" dirty="0">
                  <a:solidFill>
                    <a:srgbClr val="C0504D"/>
                  </a:solidFill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rgbClr val="C0504D"/>
                    </a:solidFill>
                  </a:rPr>
                  <a:t>Первые разности – переход к приростам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вторые – к ускорениям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BAE550F-5918-5948-AF56-64C8B2081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4437112"/>
                <a:ext cx="5478792" cy="1723549"/>
              </a:xfrm>
              <a:prstGeom prst="rect">
                <a:avLst/>
              </a:prstGeom>
              <a:blipFill>
                <a:blip r:embed="rId18"/>
                <a:stretch>
                  <a:fillRect l="-1386" t="-2920" b="-656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0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9" name="applause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SARIMA(p, d, q) – (P,D,Q)[12]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8" name="Овал 5">
            <a:extLst>
              <a:ext uri="{FF2B5EF4-FFF2-40B4-BE49-F238E27FC236}">
                <a16:creationId xmlns:a16="http://schemas.microsoft.com/office/drawing/2014/main" id="{A05F3DAE-1336-9E42-8300-3CCE4D79C72C}"/>
              </a:ext>
            </a:extLst>
          </p:cNvPr>
          <p:cNvSpPr/>
          <p:nvPr/>
        </p:nvSpPr>
        <p:spPr>
          <a:xfrm>
            <a:off x="3620530" y="921907"/>
            <a:ext cx="1512168" cy="585846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4D748-7082-5042-8EE0-A5EADAD53883}"/>
              </a:ext>
            </a:extLst>
          </p:cNvPr>
          <p:cNvSpPr txBox="1"/>
          <p:nvPr/>
        </p:nvSpPr>
        <p:spPr>
          <a:xfrm>
            <a:off x="2232309" y="1638582"/>
            <a:ext cx="4309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Можно добавить в модель ещё и сезонные разности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4">
                <a:extLst>
                  <a:ext uri="{FF2B5EF4-FFF2-40B4-BE49-F238E27FC236}">
                    <a16:creationId xmlns:a16="http://schemas.microsoft.com/office/drawing/2014/main" id="{3FCC0A0E-1E7D-2443-9298-FC1FBE78ABDE}"/>
                  </a:ext>
                </a:extLst>
              </p:cNvPr>
              <p:cNvSpPr/>
              <p:nvPr/>
            </p:nvSpPr>
            <p:spPr>
              <a:xfrm>
                <a:off x="500890" y="980728"/>
                <a:ext cx="8535606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4">
                <a:extLst>
                  <a:ext uri="{FF2B5EF4-FFF2-40B4-BE49-F238E27FC236}">
                    <a16:creationId xmlns:a16="http://schemas.microsoft.com/office/drawing/2014/main" id="{3FCC0A0E-1E7D-2443-9298-FC1FBE78A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90" y="980728"/>
                <a:ext cx="8535606" cy="46820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01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SARIMA(p, d, q) – (P,D,Q)[12]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9752E8A7-911E-AC4B-B3B7-7EB904BD7121}"/>
              </a:ext>
            </a:extLst>
          </p:cNvPr>
          <p:cNvSpPr/>
          <p:nvPr/>
        </p:nvSpPr>
        <p:spPr>
          <a:xfrm>
            <a:off x="3620530" y="921907"/>
            <a:ext cx="1512168" cy="585846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52230-98B5-0D49-A5C5-75CEA03FE8C7}"/>
              </a:ext>
            </a:extLst>
          </p:cNvPr>
          <p:cNvSpPr txBox="1"/>
          <p:nvPr/>
        </p:nvSpPr>
        <p:spPr>
          <a:xfrm>
            <a:off x="2232309" y="1638582"/>
            <a:ext cx="4309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Можно добавить в модель ещё и сезонные разности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FDDE941-35B4-C649-9352-1DDBCFECFE64}"/>
                  </a:ext>
                </a:extLst>
              </p:cNvPr>
              <p:cNvSpPr/>
              <p:nvPr/>
            </p:nvSpPr>
            <p:spPr>
              <a:xfrm>
                <a:off x="1763688" y="2708920"/>
                <a:ext cx="5225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FDDE941-35B4-C649-9352-1DDBCFECF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2708920"/>
                <a:ext cx="5225854" cy="46166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5CFAB08-6F03-E54F-9486-4598DDC8CA33}"/>
              </a:ext>
            </a:extLst>
          </p:cNvPr>
          <p:cNvSpPr txBox="1"/>
          <p:nvPr/>
        </p:nvSpPr>
        <p:spPr>
          <a:xfrm>
            <a:off x="2221853" y="3409926"/>
            <a:ext cx="4309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Отличие от аналогичного периода прошлого года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4">
                <a:extLst>
                  <a:ext uri="{FF2B5EF4-FFF2-40B4-BE49-F238E27FC236}">
                    <a16:creationId xmlns:a16="http://schemas.microsoft.com/office/drawing/2014/main" id="{97E2E662-024B-4F46-AF07-87096F12CC4F}"/>
                  </a:ext>
                </a:extLst>
              </p:cNvPr>
              <p:cNvSpPr/>
              <p:nvPr/>
            </p:nvSpPr>
            <p:spPr>
              <a:xfrm>
                <a:off x="500890" y="980728"/>
                <a:ext cx="8535606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4">
                <a:extLst>
                  <a:ext uri="{FF2B5EF4-FFF2-40B4-BE49-F238E27FC236}">
                    <a16:creationId xmlns:a16="http://schemas.microsoft.com/office/drawing/2014/main" id="{97E2E662-024B-4F46-AF07-87096F12CC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90" y="980728"/>
                <a:ext cx="8535606" cy="46820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86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SARIMA(p, d, q) – (P,D,Q)[</a:t>
            </a:r>
            <a:r>
              <a:rPr lang="en-US" sz="3200" b="1">
                <a:solidFill>
                  <a:srgbClr val="28516A"/>
                </a:solidFill>
              </a:rPr>
              <a:t>12]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D8D7687C-37F2-FB45-B6DB-F161AC2A3D73}"/>
                  </a:ext>
                </a:extLst>
              </p:cNvPr>
              <p:cNvSpPr/>
              <p:nvPr/>
            </p:nvSpPr>
            <p:spPr>
              <a:xfrm>
                <a:off x="500890" y="980728"/>
                <a:ext cx="8535606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D8D7687C-37F2-FB45-B6DB-F161AC2A3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90" y="980728"/>
                <a:ext cx="8535606" cy="46820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3FE29372-C04F-8E45-B78D-C179ABCC1B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844824"/>
                <a:ext cx="8391590" cy="403244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AR-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MA-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SAR-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порядок </a:t>
                </a:r>
                <a:r>
                  <a:rPr lang="en-US" sz="2400" dirty="0">
                    <a:solidFill>
                      <a:srgbClr val="373737"/>
                    </a:solidFill>
                  </a:rPr>
                  <a:t>SMA-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части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период сезонности </a:t>
                </a:r>
                <a:r>
                  <a:rPr lang="en-US" sz="2400" dirty="0">
                    <a:solidFill>
                      <a:srgbClr val="373737"/>
                    </a:solidFill>
                  </a:rPr>
                  <a:t>(</a:t>
                </a:r>
                <a:r>
                  <a:rPr lang="ru-RU" sz="2400" dirty="0">
                    <a:solidFill>
                      <a:srgbClr val="373737"/>
                    </a:solidFill>
                  </a:rPr>
                  <a:t>месячные данные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en-US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d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сколько раз нам пришлось брать разность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чтобы ряд стал стационарным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(порядок интегрированности ряда)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ru-RU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сколько раз нам пришлось брать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сезонную разность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чтобы ряд стал стационарным </a:t>
                </a:r>
                <a:r>
                  <a:rPr lang="ru-RU" sz="2400" b="1" dirty="0">
                    <a:solidFill>
                      <a:srgbClr val="28516A"/>
                    </a:solidFill>
                  </a:rPr>
                  <a:t>(порядок сезонной интегрированности ряда)</a:t>
                </a:r>
                <a:endParaRPr lang="en-US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3FE29372-C04F-8E45-B78D-C179ABCC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844824"/>
                <a:ext cx="8391590" cy="4032448"/>
              </a:xfrm>
              <a:prstGeom prst="rect">
                <a:avLst/>
              </a:prstGeom>
              <a:blipFill>
                <a:blip r:embed="rId5"/>
                <a:stretch>
                  <a:fillRect l="-2118" t="-2516" b="-91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44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>
                <a:solidFill>
                  <a:srgbClr val="28516A"/>
                </a:solidFill>
              </a:rPr>
              <a:t>Как </a:t>
            </a:r>
            <a:r>
              <a:rPr lang="en-US" sz="3200" b="1">
                <a:solidFill>
                  <a:srgbClr val="28516A"/>
                </a:solidFill>
              </a:rPr>
              <a:t>SARIMA </a:t>
            </a:r>
            <a:r>
              <a:rPr lang="ru-RU" sz="3200" b="1" dirty="0">
                <a:solidFill>
                  <a:srgbClr val="28516A"/>
                </a:solidFill>
              </a:rPr>
              <a:t>работает на практике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Содержимое 2">
                <a:extLst>
                  <a:ext uri="{FF2B5EF4-FFF2-40B4-BE49-F238E27FC236}">
                    <a16:creationId xmlns:a16="http://schemas.microsoft.com/office/drawing/2014/main" id="{F1B417DC-34A7-C942-AB37-E13D534678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7920880" cy="3103533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Проверяем гипотезы о стационарности ряда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Если ряд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нестационарен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берём первую разность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и проверяем на стационарность её</a:t>
                </a:r>
              </a:p>
              <a:p>
                <a:pPr lvl="1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Делаем так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пока не получим стационарный ряд </a:t>
                </a:r>
              </a:p>
              <a:p>
                <a:pPr lvl="1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Для подбора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обычно используют </a:t>
                </a:r>
                <a:r>
                  <a:rPr lang="en-US" sz="2400" dirty="0">
                    <a:solidFill>
                      <a:srgbClr val="373737"/>
                    </a:solidFill>
                  </a:rPr>
                  <a:t>KPSS-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тест</a:t>
                </a:r>
              </a:p>
              <a:p>
                <a:pPr lvl="1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Для подбора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обычно используют </a:t>
                </a:r>
                <a:r>
                  <a:rPr lang="en-US" sz="2400" dirty="0">
                    <a:solidFill>
                      <a:srgbClr val="373737"/>
                    </a:solidFill>
                  </a:rPr>
                  <a:t>OCSB-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тест</a:t>
                </a:r>
              </a:p>
              <a:p>
                <a:pPr lvl="1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</a:pP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0" name="Содержимое 2">
                <a:extLst>
                  <a:ext uri="{FF2B5EF4-FFF2-40B4-BE49-F238E27FC236}">
                    <a16:creationId xmlns:a16="http://schemas.microsoft.com/office/drawing/2014/main" id="{F1B417DC-34A7-C942-AB37-E13D53467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7920880" cy="3103533"/>
              </a:xfrm>
              <a:prstGeom prst="rect">
                <a:avLst/>
              </a:prstGeom>
              <a:blipFill>
                <a:blip r:embed="rId4"/>
                <a:stretch>
                  <a:fillRect l="-1923" t="-2846" b="-609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5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</a:t>
            </a:r>
            <a:r>
              <a:rPr lang="en-US" sz="3200" b="1" dirty="0">
                <a:solidFill>
                  <a:srgbClr val="28516A"/>
                </a:solidFill>
              </a:rPr>
              <a:t>SARIMA </a:t>
            </a:r>
            <a:r>
              <a:rPr lang="ru-RU" sz="3200" b="1" dirty="0">
                <a:solidFill>
                  <a:srgbClr val="28516A"/>
                </a:solidFill>
              </a:rPr>
              <a:t>работает на практике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Содержимое 2">
                <a:extLst>
                  <a:ext uri="{FF2B5EF4-FFF2-40B4-BE49-F238E27FC236}">
                    <a16:creationId xmlns:a16="http://schemas.microsoft.com/office/drawing/2014/main" id="{F1B417DC-34A7-C942-AB37-E13D534678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352928" cy="374441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00063" indent="-500063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en-US" sz="2400" dirty="0">
                    <a:solidFill>
                      <a:srgbClr val="28516A"/>
                    </a:solidFill>
                  </a:rPr>
                  <a:t>2*  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Как только мы получили стационарный ряд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перебираем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гиперпараметры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</a:p>
              <a:p>
                <a:pPr lvl="1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Можно попробовать построить выборочные оценки автокорреляций и частных автокорреляций</a:t>
                </a:r>
              </a:p>
              <a:p>
                <a:pPr lvl="1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По их графикам принять решения о том, какими должны быть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гиперпараметры</a:t>
                </a:r>
                <a:r>
                  <a:rPr lang="ru-RU" sz="2400" dirty="0">
                    <a:solidFill>
                      <a:srgbClr val="373737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2400" dirty="0">
                  <a:solidFill>
                    <a:srgbClr val="28516A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Мы не будем говорить про этот способ</a:t>
                </a:r>
              </a:p>
            </p:txBody>
          </p:sp>
        </mc:Choice>
        <mc:Fallback xmlns="">
          <p:sp>
            <p:nvSpPr>
              <p:cNvPr id="20" name="Содержимое 2">
                <a:extLst>
                  <a:ext uri="{FF2B5EF4-FFF2-40B4-BE49-F238E27FC236}">
                    <a16:creationId xmlns:a16="http://schemas.microsoft.com/office/drawing/2014/main" id="{F1B417DC-34A7-C942-AB37-E13D53467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352928" cy="3744416"/>
              </a:xfrm>
              <a:prstGeom prst="rect">
                <a:avLst/>
              </a:prstGeom>
              <a:blipFill>
                <a:blip r:embed="rId4"/>
                <a:stretch>
                  <a:fillRect l="-2188" t="-2443" r="-18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19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</a:t>
            </a:r>
            <a:r>
              <a:rPr lang="en-US" sz="3200" b="1" dirty="0">
                <a:solidFill>
                  <a:srgbClr val="28516A"/>
                </a:solidFill>
              </a:rPr>
              <a:t>SARIMA </a:t>
            </a:r>
            <a:r>
              <a:rPr lang="ru-RU" sz="3200" b="1" dirty="0">
                <a:solidFill>
                  <a:srgbClr val="28516A"/>
                </a:solidFill>
              </a:rPr>
              <a:t>работает на практике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Содержимое 2">
                <a:extLst>
                  <a:ext uri="{FF2B5EF4-FFF2-40B4-BE49-F238E27FC236}">
                    <a16:creationId xmlns:a16="http://schemas.microsoft.com/office/drawing/2014/main" id="{F1B417DC-34A7-C942-AB37-E13D534678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532440" cy="331236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 startAt="2"/>
                </a:pPr>
                <a:r>
                  <a:rPr lang="ru-RU" sz="2400" dirty="0">
                    <a:solidFill>
                      <a:srgbClr val="373737"/>
                    </a:solidFill>
                  </a:rPr>
                  <a:t>Как только мы получили стационарный ряд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перебираем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гиперпараметры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</a:p>
              <a:p>
                <a:pPr lvl="1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Выбираем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либо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минимизируя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информационный критерий</a:t>
                </a:r>
                <a:r>
                  <a:rPr lang="en-US" sz="2400" dirty="0">
                    <a:solidFill>
                      <a:srgbClr val="373737"/>
                    </a:solidFill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</a:rPr>
                  <a:t> либо с помощью кросс-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валидации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По аналогии решаем надо ли включать в модель константу</a:t>
                </a:r>
              </a:p>
            </p:txBody>
          </p:sp>
        </mc:Choice>
        <mc:Fallback xmlns="">
          <p:sp>
            <p:nvSpPr>
              <p:cNvPr id="20" name="Содержимое 2">
                <a:extLst>
                  <a:ext uri="{FF2B5EF4-FFF2-40B4-BE49-F238E27FC236}">
                    <a16:creationId xmlns:a16="http://schemas.microsoft.com/office/drawing/2014/main" id="{F1B417DC-34A7-C942-AB37-E13D53467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532440" cy="3312368"/>
              </a:xfrm>
              <a:prstGeom prst="rect">
                <a:avLst/>
              </a:prstGeom>
              <a:blipFill>
                <a:blip r:embed="rId4"/>
                <a:stretch>
                  <a:fillRect l="-1786" t="-2672" r="-10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06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</a:t>
            </a:r>
            <a:r>
              <a:rPr lang="en-US" sz="3200" b="1" dirty="0">
                <a:solidFill>
                  <a:srgbClr val="28516A"/>
                </a:solidFill>
              </a:rPr>
              <a:t>SARIMA </a:t>
            </a:r>
            <a:r>
              <a:rPr lang="ru-RU" sz="3200" b="1" dirty="0">
                <a:solidFill>
                  <a:srgbClr val="28516A"/>
                </a:solidFill>
              </a:rPr>
              <a:t>работает на практике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 startAt="3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Проверяем модель на адекватность</a:t>
            </a:r>
            <a:r>
              <a:rPr lang="en-US" dirty="0"/>
              <a:t>: </a:t>
            </a:r>
            <a:r>
              <a:rPr lang="ru-RU" dirty="0"/>
              <a:t>стабильная дисперсия</a:t>
            </a:r>
            <a:r>
              <a:rPr lang="en-US" dirty="0"/>
              <a:t>, </a:t>
            </a:r>
            <a:r>
              <a:rPr lang="ru-RU" dirty="0"/>
              <a:t>нормальность остатков</a:t>
            </a:r>
          </a:p>
        </p:txBody>
      </p:sp>
    </p:spTree>
    <p:extLst>
      <p:ext uri="{BB962C8B-B14F-4D97-AF65-F5344CB8AC3E}">
        <p14:creationId xmlns:p14="http://schemas.microsoft.com/office/powerpoint/2010/main" val="90997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</a:t>
            </a:r>
            <a:r>
              <a:rPr lang="en-US" sz="3200" b="1" dirty="0">
                <a:solidFill>
                  <a:srgbClr val="28516A"/>
                </a:solidFill>
              </a:rPr>
              <a:t>SARIMA </a:t>
            </a:r>
            <a:r>
              <a:rPr lang="ru-RU" sz="3200" b="1" dirty="0">
                <a:solidFill>
                  <a:srgbClr val="28516A"/>
                </a:solidFill>
              </a:rPr>
              <a:t>работает на практике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 startAt="3"/>
            </a:pPr>
            <a:r>
              <a:rPr lang="ru-RU" sz="2400" dirty="0">
                <a:solidFill>
                  <a:srgbClr val="373737"/>
                </a:solidFill>
              </a:rPr>
              <a:t>Проверяем модель на адекватность</a:t>
            </a:r>
            <a:r>
              <a:rPr lang="en-US" sz="2400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стабильная дисперсия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нормальность остатков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+mj-lt"/>
              <a:buAutoNum type="arabicPeriod" startAt="3"/>
            </a:pPr>
            <a:r>
              <a:rPr lang="ru-RU" sz="2400" dirty="0">
                <a:solidFill>
                  <a:srgbClr val="373737"/>
                </a:solidFill>
              </a:rPr>
              <a:t>Если модель неадекватна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преобразовываем исходный ряд (например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преобразование Бокса-Кокса</a:t>
            </a:r>
            <a:r>
              <a:rPr lang="en-US" sz="2400" dirty="0">
                <a:solidFill>
                  <a:srgbClr val="373737"/>
                </a:solidFill>
              </a:rPr>
              <a:t>)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84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88640"/>
            <a:ext cx="8640960" cy="6192688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ru-RU" altLang="ru-RU" dirty="0"/>
              <a:t>Гипотезы о стационарности</a:t>
            </a:r>
          </a:p>
        </p:txBody>
      </p:sp>
    </p:spTree>
    <p:extLst>
      <p:ext uri="{BB962C8B-B14F-4D97-AF65-F5344CB8AC3E}">
        <p14:creationId xmlns:p14="http://schemas.microsoft.com/office/powerpoint/2010/main" val="24927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MA(q) </a:t>
            </a:r>
            <a:r>
              <a:rPr lang="ru-RU" sz="3200" b="1" dirty="0">
                <a:solidFill>
                  <a:srgbClr val="28516A"/>
                </a:solidFill>
              </a:rPr>
              <a:t> (скользящее среднее)</a:t>
            </a:r>
          </a:p>
        </p:txBody>
      </p:sp>
      <p:sp>
        <p:nvSpPr>
          <p:cNvPr id="17" name="Овал 14">
            <a:extLst>
              <a:ext uri="{FF2B5EF4-FFF2-40B4-BE49-F238E27FC236}">
                <a16:creationId xmlns:a16="http://schemas.microsoft.com/office/drawing/2014/main" id="{3FDCD049-D01A-9343-B304-DD617CDB6E14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9">
            <a:extLst>
              <a:ext uri="{FF2B5EF4-FFF2-40B4-BE49-F238E27FC236}">
                <a16:creationId xmlns:a16="http://schemas.microsoft.com/office/drawing/2014/main" id="{33A88CAC-16F6-1F4F-B4B9-F3223A15DC7A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20">
                <a:extLst>
                  <a:ext uri="{FF2B5EF4-FFF2-40B4-BE49-F238E27FC236}">
                    <a16:creationId xmlns:a16="http://schemas.microsoft.com/office/drawing/2014/main" id="{D4319AE5-2CB3-0441-953B-38B3FDA9B402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20">
                <a:extLst>
                  <a:ext uri="{FF2B5EF4-FFF2-40B4-BE49-F238E27FC236}">
                    <a16:creationId xmlns:a16="http://schemas.microsoft.com/office/drawing/2014/main" id="{D4319AE5-2CB3-0441-953B-38B3FDA9B4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Прямая со стрелкой 31">
            <a:extLst>
              <a:ext uri="{FF2B5EF4-FFF2-40B4-BE49-F238E27FC236}">
                <a16:creationId xmlns:a16="http://schemas.microsoft.com/office/drawing/2014/main" id="{D142F7E6-8D31-B546-B9DF-6EE4AF26A58F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3">
            <a:extLst>
              <a:ext uri="{FF2B5EF4-FFF2-40B4-BE49-F238E27FC236}">
                <a16:creationId xmlns:a16="http://schemas.microsoft.com/office/drawing/2014/main" id="{D3F22E83-071D-9D45-8794-B85AD03D9706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9">
                <a:extLst>
                  <a:ext uri="{FF2B5EF4-FFF2-40B4-BE49-F238E27FC236}">
                    <a16:creationId xmlns:a16="http://schemas.microsoft.com/office/drawing/2014/main" id="{DB8697F7-F3B7-4141-B58E-BE83DFCD4A4A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9">
                <a:extLst>
                  <a:ext uri="{FF2B5EF4-FFF2-40B4-BE49-F238E27FC236}">
                    <a16:creationId xmlns:a16="http://schemas.microsoft.com/office/drawing/2014/main" id="{DB8697F7-F3B7-4141-B58E-BE83DFCD4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Овал 30">
            <a:extLst>
              <a:ext uri="{FF2B5EF4-FFF2-40B4-BE49-F238E27FC236}">
                <a16:creationId xmlns:a16="http://schemas.microsoft.com/office/drawing/2014/main" id="{2F4C04D1-FCDA-5E47-9B1B-FCE7FB01E70F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32">
                <a:extLst>
                  <a:ext uri="{FF2B5EF4-FFF2-40B4-BE49-F238E27FC236}">
                    <a16:creationId xmlns:a16="http://schemas.microsoft.com/office/drawing/2014/main" id="{6400BC88-ECCB-1943-81E2-5C7CDDF95FA3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32">
                <a:extLst>
                  <a:ext uri="{FF2B5EF4-FFF2-40B4-BE49-F238E27FC236}">
                    <a16:creationId xmlns:a16="http://schemas.microsoft.com/office/drawing/2014/main" id="{6400BC88-ECCB-1943-81E2-5C7CDDF95F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6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33">
                <a:extLst>
                  <a:ext uri="{FF2B5EF4-FFF2-40B4-BE49-F238E27FC236}">
                    <a16:creationId xmlns:a16="http://schemas.microsoft.com/office/drawing/2014/main" id="{066BBBB6-1E70-9245-9FC5-F09CFFBA0E5E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33">
                <a:extLst>
                  <a:ext uri="{FF2B5EF4-FFF2-40B4-BE49-F238E27FC236}">
                    <a16:creationId xmlns:a16="http://schemas.microsoft.com/office/drawing/2014/main" id="{066BBBB6-1E70-9245-9FC5-F09CFFBA0E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Прямая со стрелкой 37">
            <a:extLst>
              <a:ext uri="{FF2B5EF4-FFF2-40B4-BE49-F238E27FC236}">
                <a16:creationId xmlns:a16="http://schemas.microsoft.com/office/drawing/2014/main" id="{8BA011EF-DAC6-DC4E-9486-EE2B19FE858D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8">
            <a:extLst>
              <a:ext uri="{FF2B5EF4-FFF2-40B4-BE49-F238E27FC236}">
                <a16:creationId xmlns:a16="http://schemas.microsoft.com/office/drawing/2014/main" id="{D24619D0-9BBB-2747-B382-2724E27FCAFF}"/>
              </a:ext>
            </a:extLst>
          </p:cNvPr>
          <p:cNvCxnSpPr>
            <a:cxnSpLocks/>
            <a:stCxn id="26" idx="7"/>
            <a:endCxn id="17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15">
                <a:extLst>
                  <a:ext uri="{FF2B5EF4-FFF2-40B4-BE49-F238E27FC236}">
                    <a16:creationId xmlns:a16="http://schemas.microsoft.com/office/drawing/2014/main" id="{D78DFF3C-731A-D045-838A-411003113CF0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15">
                <a:extLst>
                  <a:ext uri="{FF2B5EF4-FFF2-40B4-BE49-F238E27FC236}">
                    <a16:creationId xmlns:a16="http://schemas.microsoft.com/office/drawing/2014/main" id="{D78DFF3C-731A-D045-838A-411003113C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31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Зачем их проверять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Мы хотим дёшево и сердито добавить в мир </a:t>
            </a:r>
            <a:r>
              <a:rPr lang="en-US" dirty="0"/>
              <a:t>SARIMA-</a:t>
            </a:r>
            <a:r>
              <a:rPr lang="ru-RU" dirty="0"/>
              <a:t>моделей нестационарные процессы </a:t>
            </a:r>
          </a:p>
          <a:p>
            <a:r>
              <a:rPr lang="ru-RU" dirty="0"/>
              <a:t>Для этого нам нужен инструмент</a:t>
            </a:r>
            <a:r>
              <a:rPr lang="en-US" dirty="0"/>
              <a:t>, </a:t>
            </a:r>
            <a:r>
              <a:rPr lang="ru-RU" dirty="0"/>
              <a:t>который позволит искать нестационарные ряды</a:t>
            </a:r>
          </a:p>
        </p:txBody>
      </p:sp>
    </p:spTree>
    <p:extLst>
      <p:ext uri="{BB962C8B-B14F-4D97-AF65-F5344CB8AC3E}">
        <p14:creationId xmlns:p14="http://schemas.microsoft.com/office/powerpoint/2010/main" val="176629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Спецификация теста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8640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Одна из самых распространенных нестационарных моделей</a:t>
            </a:r>
            <a:r>
              <a:rPr lang="en-US" dirty="0"/>
              <a:t> – </a:t>
            </a:r>
            <a:r>
              <a:rPr lang="ru-RU" dirty="0"/>
              <a:t>случайное блуждание</a:t>
            </a:r>
            <a:r>
              <a:rPr lang="en-US" dirty="0"/>
              <a:t>:</a:t>
            </a:r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831AD91-4CE6-1F4B-A3E9-97BDEDDF214D}"/>
                  </a:ext>
                </a:extLst>
              </p:cNvPr>
              <p:cNvSpPr/>
              <p:nvPr/>
            </p:nvSpPr>
            <p:spPr>
              <a:xfrm>
                <a:off x="3131840" y="1571363"/>
                <a:ext cx="21684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831AD91-4CE6-1F4B-A3E9-97BDEDDF21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571363"/>
                <a:ext cx="2168478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B69E7556-C125-644E-B019-39F0571A807B}"/>
              </a:ext>
            </a:extLst>
          </p:cNvPr>
          <p:cNvSpPr txBox="1">
            <a:spLocks/>
          </p:cNvSpPr>
          <p:nvPr/>
        </p:nvSpPr>
        <p:spPr>
          <a:xfrm>
            <a:off x="611560" y="4725144"/>
            <a:ext cx="7920880" cy="14401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Дисперсия случайного блуждания растёт со временем</a:t>
            </a:r>
          </a:p>
          <a:p>
            <a:r>
              <a:rPr lang="ru-RU" dirty="0"/>
              <a:t>Тест на стационарность</a:t>
            </a:r>
            <a:r>
              <a:rPr lang="en-US" dirty="0"/>
              <a:t>, </a:t>
            </a:r>
            <a:r>
              <a:rPr lang="ru-RU" dirty="0"/>
              <a:t>основанный на случайном блуждании называется </a:t>
            </a:r>
            <a:r>
              <a:rPr lang="ru-RU" b="1" dirty="0">
                <a:solidFill>
                  <a:srgbClr val="28516A"/>
                </a:solidFill>
              </a:rPr>
              <a:t>тестом на единичный корень</a:t>
            </a:r>
            <a:endParaRPr lang="en-US" b="1" dirty="0">
              <a:solidFill>
                <a:srgbClr val="28516A"/>
              </a:solidFill>
            </a:endParaRPr>
          </a:p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8C2BF6-AF04-D342-B350-B213935BC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2256662"/>
            <a:ext cx="7270593" cy="230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Спецификация теста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4">
                <a:extLst>
                  <a:ext uri="{FF2B5EF4-FFF2-40B4-BE49-F238E27FC236}">
                    <a16:creationId xmlns:a16="http://schemas.microsoft.com/office/drawing/2014/main" id="{6B4A5705-AADD-A940-8C3C-DFDC77E7CEE2}"/>
                  </a:ext>
                </a:extLst>
              </p:cNvPr>
              <p:cNvSpPr/>
              <p:nvPr/>
            </p:nvSpPr>
            <p:spPr>
              <a:xfrm>
                <a:off x="3131840" y="1571363"/>
                <a:ext cx="25617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4">
                <a:extLst>
                  <a:ext uri="{FF2B5EF4-FFF2-40B4-BE49-F238E27FC236}">
                    <a16:creationId xmlns:a16="http://schemas.microsoft.com/office/drawing/2014/main" id="{6B4A5705-AADD-A940-8C3C-DFDC77E7C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571363"/>
                <a:ext cx="2561792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CC09A222-B6D5-8947-81C1-C3671BEDA736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7920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Тест на стационарность</a:t>
            </a:r>
            <a:r>
              <a:rPr lang="en-US" dirty="0"/>
              <a:t>, </a:t>
            </a:r>
            <a:r>
              <a:rPr lang="ru-RU" dirty="0"/>
              <a:t>основанный на случайном блуждании называется </a:t>
            </a:r>
            <a:r>
              <a:rPr lang="ru-RU" b="1" dirty="0">
                <a:solidFill>
                  <a:srgbClr val="28516A"/>
                </a:solidFill>
              </a:rPr>
              <a:t>тестом на единичный корень</a:t>
            </a:r>
            <a:endParaRPr lang="en-US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71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Спецификация теста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4">
                <a:extLst>
                  <a:ext uri="{FF2B5EF4-FFF2-40B4-BE49-F238E27FC236}">
                    <a16:creationId xmlns:a16="http://schemas.microsoft.com/office/drawing/2014/main" id="{0644F82C-C5A6-C943-85B2-D7665BDFB0A9}"/>
                  </a:ext>
                </a:extLst>
              </p:cNvPr>
              <p:cNvSpPr/>
              <p:nvPr/>
            </p:nvSpPr>
            <p:spPr>
              <a:xfrm>
                <a:off x="3131840" y="1571363"/>
                <a:ext cx="25617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4">
                <a:extLst>
                  <a:ext uri="{FF2B5EF4-FFF2-40B4-BE49-F238E27FC236}">
                    <a16:creationId xmlns:a16="http://schemas.microsoft.com/office/drawing/2014/main" id="{0644F82C-C5A6-C943-85B2-D7665BDFB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571363"/>
                <a:ext cx="2561792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Содержимое 2">
            <a:extLst>
              <a:ext uri="{FF2B5EF4-FFF2-40B4-BE49-F238E27FC236}">
                <a16:creationId xmlns:a16="http://schemas.microsoft.com/office/drawing/2014/main" id="{48F32673-C436-0C44-A3BD-A7A143338201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7920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Тест на стационарность</a:t>
            </a:r>
            <a:r>
              <a:rPr lang="en-US" dirty="0"/>
              <a:t>, </a:t>
            </a:r>
            <a:r>
              <a:rPr lang="ru-RU" dirty="0"/>
              <a:t>основанный на случайном блуждании называется </a:t>
            </a:r>
            <a:r>
              <a:rPr lang="ru-RU" b="1" dirty="0">
                <a:solidFill>
                  <a:srgbClr val="28516A"/>
                </a:solidFill>
              </a:rPr>
              <a:t>тестом на единичный корень</a:t>
            </a:r>
            <a:endParaRPr lang="en-US" b="1" dirty="0">
              <a:solidFill>
                <a:srgbClr val="28516A"/>
              </a:solidFill>
            </a:endParaRPr>
          </a:p>
        </p:txBody>
      </p:sp>
      <p:sp>
        <p:nvSpPr>
          <p:cNvPr id="12" name="Содержимое 2">
            <a:extLst>
              <a:ext uri="{FF2B5EF4-FFF2-40B4-BE49-F238E27FC236}">
                <a16:creationId xmlns:a16="http://schemas.microsoft.com/office/drawing/2014/main" id="{60E2B6CC-3A5C-E247-BA19-DAE0EDC44292}"/>
              </a:ext>
            </a:extLst>
          </p:cNvPr>
          <p:cNvSpPr txBox="1">
            <a:spLocks/>
          </p:cNvSpPr>
          <p:nvPr/>
        </p:nvSpPr>
        <p:spPr>
          <a:xfrm>
            <a:off x="2339752" y="2276872"/>
            <a:ext cx="5634598" cy="10081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51ADA1"/>
                </a:solidFill>
              </a:rPr>
              <a:t>В случайном блуждании коэффициент перед запаздыванием равен 1</a:t>
            </a:r>
          </a:p>
        </p:txBody>
      </p:sp>
      <p:sp>
        <p:nvSpPr>
          <p:cNvPr id="13" name="Овал 8">
            <a:extLst>
              <a:ext uri="{FF2B5EF4-FFF2-40B4-BE49-F238E27FC236}">
                <a16:creationId xmlns:a16="http://schemas.microsoft.com/office/drawing/2014/main" id="{E4E39B83-B74E-A145-9B83-7E5D1BD7E717}"/>
              </a:ext>
            </a:extLst>
          </p:cNvPr>
          <p:cNvSpPr/>
          <p:nvPr/>
        </p:nvSpPr>
        <p:spPr>
          <a:xfrm>
            <a:off x="3851920" y="1604009"/>
            <a:ext cx="360040" cy="396371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5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Спецификация теста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831AD91-4CE6-1F4B-A3E9-97BDEDDF214D}"/>
                  </a:ext>
                </a:extLst>
              </p:cNvPr>
              <p:cNvSpPr/>
              <p:nvPr/>
            </p:nvSpPr>
            <p:spPr>
              <a:xfrm>
                <a:off x="3131840" y="1571363"/>
                <a:ext cx="25617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831AD91-4CE6-1F4B-A3E9-97BDEDDF21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571363"/>
                <a:ext cx="2561792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B69E7556-C125-644E-B019-39F0571A807B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7920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Тест на стационарность</a:t>
            </a:r>
            <a:r>
              <a:rPr lang="en-US" dirty="0"/>
              <a:t>, </a:t>
            </a:r>
            <a:r>
              <a:rPr lang="ru-RU" dirty="0"/>
              <a:t>основанный на случайном блуждании называется </a:t>
            </a:r>
            <a:r>
              <a:rPr lang="ru-RU" b="1" dirty="0">
                <a:solidFill>
                  <a:srgbClr val="28516A"/>
                </a:solidFill>
              </a:rPr>
              <a:t>тестом на единичный корень</a:t>
            </a:r>
            <a:endParaRPr lang="en-US" b="1" dirty="0">
              <a:solidFill>
                <a:srgbClr val="28516A"/>
              </a:solidFill>
            </a:endParaRPr>
          </a:p>
        </p:txBody>
      </p:sp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BF176883-5CBE-1E45-93AB-85A1EBAFF96C}"/>
              </a:ext>
            </a:extLst>
          </p:cNvPr>
          <p:cNvSpPr txBox="1">
            <a:spLocks/>
          </p:cNvSpPr>
          <p:nvPr/>
        </p:nvSpPr>
        <p:spPr>
          <a:xfrm>
            <a:off x="2339752" y="2276872"/>
            <a:ext cx="5634598" cy="10081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51ADA1"/>
                </a:solidFill>
              </a:rPr>
              <a:t>В случайном блуждании коэффициент перед запаздыванием равен 1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AF34CF6E-B0BA-9940-8DED-AEBC67AE1D7A}"/>
              </a:ext>
            </a:extLst>
          </p:cNvPr>
          <p:cNvSpPr/>
          <p:nvPr/>
        </p:nvSpPr>
        <p:spPr>
          <a:xfrm>
            <a:off x="3851920" y="1604009"/>
            <a:ext cx="360040" cy="396371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45FDD60-2AF2-1A46-A0B0-02B695558E85}"/>
                  </a:ext>
                </a:extLst>
              </p:cNvPr>
              <p:cNvSpPr/>
              <p:nvPr/>
            </p:nvSpPr>
            <p:spPr>
              <a:xfrm>
                <a:off x="3293347" y="3278875"/>
                <a:ext cx="24132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45FDD60-2AF2-1A46-A0B0-02B695558E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347" y="3278875"/>
                <a:ext cx="2413289" cy="461665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7784B67-89FF-574B-8B20-A1C79DD26E52}"/>
                  </a:ext>
                </a:extLst>
              </p:cNvPr>
              <p:cNvSpPr/>
              <p:nvPr/>
            </p:nvSpPr>
            <p:spPr>
              <a:xfrm>
                <a:off x="3301107" y="3819089"/>
                <a:ext cx="25417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7784B67-89FF-574B-8B20-A1C79DD26E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107" y="3819089"/>
                <a:ext cx="254178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C082BEC-DF0C-1F42-B5CA-930288461BD1}"/>
                  </a:ext>
                </a:extLst>
              </p:cNvPr>
              <p:cNvSpPr/>
              <p:nvPr/>
            </p:nvSpPr>
            <p:spPr>
              <a:xfrm>
                <a:off x="3301107" y="4286987"/>
                <a:ext cx="9876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C082BEC-DF0C-1F42-B5CA-930288461B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107" y="4286987"/>
                <a:ext cx="98764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4632DFA9-DD32-ED4F-9FCA-BA1609226587}"/>
              </a:ext>
            </a:extLst>
          </p:cNvPr>
          <p:cNvSpPr txBox="1">
            <a:spLocks/>
          </p:cNvSpPr>
          <p:nvPr/>
        </p:nvSpPr>
        <p:spPr>
          <a:xfrm>
            <a:off x="611560" y="4941168"/>
            <a:ext cx="7920880" cy="7920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У характеристического многочлена </a:t>
            </a:r>
            <a:r>
              <a:rPr lang="en-US" dirty="0"/>
              <a:t>AR(1)</a:t>
            </a:r>
            <a:r>
              <a:rPr lang="ru-RU" dirty="0"/>
              <a:t>-процесса есть единичный корень</a:t>
            </a:r>
            <a:r>
              <a:rPr lang="en-US" dirty="0"/>
              <a:t>, </a:t>
            </a:r>
            <a:r>
              <a:rPr lang="ru-RU" dirty="0"/>
              <a:t>значит процесс </a:t>
            </a:r>
            <a:r>
              <a:rPr lang="ru-RU" dirty="0" err="1"/>
              <a:t>нестационарен</a:t>
            </a:r>
            <a:r>
              <a:rPr lang="ru-R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6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Спецификация теста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23209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dirty="0"/>
              <a:t>Нестационарная модель может выглядеть сложнее</a:t>
            </a:r>
            <a:r>
              <a:rPr lang="en-US" dirty="0"/>
              <a:t>:</a:t>
            </a:r>
          </a:p>
          <a:p>
            <a:r>
              <a:rPr lang="ru-RU" dirty="0"/>
              <a:t>У неё может быть ненулевое среднее</a:t>
            </a:r>
          </a:p>
          <a:p>
            <a:endParaRPr lang="ru-RU" dirty="0"/>
          </a:p>
          <a:p>
            <a:r>
              <a:rPr lang="ru-RU" dirty="0"/>
              <a:t>В модели может быть тренд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831AD91-4CE6-1F4B-A3E9-97BDEDDF214D}"/>
                  </a:ext>
                </a:extLst>
              </p:cNvPr>
              <p:cNvSpPr/>
              <p:nvPr/>
            </p:nvSpPr>
            <p:spPr>
              <a:xfrm>
                <a:off x="2831954" y="1841349"/>
                <a:ext cx="27111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831AD91-4CE6-1F4B-A3E9-97BDEDDF21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954" y="1841349"/>
                <a:ext cx="2711127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B46FB46-F524-5E40-A8F5-69330F7F56A1}"/>
                  </a:ext>
                </a:extLst>
              </p:cNvPr>
              <p:cNvSpPr/>
              <p:nvPr/>
            </p:nvSpPr>
            <p:spPr>
              <a:xfrm>
                <a:off x="2843808" y="3097923"/>
                <a:ext cx="30662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B46FB46-F524-5E40-A8F5-69330F7F5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3097923"/>
                <a:ext cx="3066224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60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Тест Дики-</a:t>
            </a:r>
            <a:r>
              <a:rPr lang="ru-RU" sz="3200" b="1" dirty="0" err="1">
                <a:solidFill>
                  <a:srgbClr val="28516A"/>
                </a:solidFill>
              </a:rPr>
              <a:t>Фуллера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5D8BD-56F6-134D-8E8B-A4B8D097A295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417646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Тест Дики-</a:t>
            </a:r>
            <a:r>
              <a:rPr lang="ru-RU" dirty="0" err="1"/>
              <a:t>Фуллера</a:t>
            </a:r>
            <a:r>
              <a:rPr lang="ru-RU" dirty="0"/>
              <a:t> проверяет гипотезу о том</a:t>
            </a:r>
            <a:r>
              <a:rPr lang="en-US" dirty="0"/>
              <a:t>, </a:t>
            </a:r>
            <a:r>
              <a:rPr lang="ru-RU" dirty="0"/>
              <a:t>что в </a:t>
            </a:r>
            <a:r>
              <a:rPr lang="en-US" dirty="0"/>
              <a:t>AR-</a:t>
            </a:r>
            <a:r>
              <a:rPr lang="ru-RU" dirty="0"/>
              <a:t>части процесса есть единичный корень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EEDBA500-E11C-9F42-806B-FD6BA3550A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1543" y="1988840"/>
                <a:ext cx="5832428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процесс нестационарен (есть единичный корень)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EEDBA500-E11C-9F42-806B-FD6BA3550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43" y="1988840"/>
                <a:ext cx="5832428" cy="478365"/>
              </a:xfrm>
              <a:prstGeom prst="rect">
                <a:avLst/>
              </a:prstGeom>
              <a:blipFill>
                <a:blip r:embed="rId4"/>
                <a:stretch>
                  <a:fillRect l="-1739" t="-7692" r="-29130" b="-5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37A1A82D-5C3C-EB4D-81CE-1FA26A7642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1543" y="2526286"/>
                <a:ext cx="7092242" cy="47836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процесс стационарен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(единичного корня нет)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37A1A82D-5C3C-EB4D-81CE-1FA26A764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43" y="2526286"/>
                <a:ext cx="7092242" cy="478365"/>
              </a:xfrm>
              <a:prstGeom prst="rect">
                <a:avLst/>
              </a:prstGeom>
              <a:blipFill>
                <a:blip r:embed="rId5"/>
                <a:stretch>
                  <a:fillRect l="-1429" t="-7692" b="-51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792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Тест Дики-</a:t>
            </a:r>
            <a:r>
              <a:rPr lang="ru-RU" sz="3200" b="1" dirty="0" err="1">
                <a:solidFill>
                  <a:srgbClr val="28516A"/>
                </a:solidFill>
              </a:rPr>
              <a:t>Фуллера</a:t>
            </a:r>
            <a:endParaRPr lang="ru-RU" sz="3200" b="1" dirty="0">
              <a:solidFill>
                <a:srgbClr val="28516A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3D0D73-65F5-DC4F-B8C5-9592F2BF9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03" y="1772816"/>
            <a:ext cx="3764819" cy="147455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11CEEC6-20BD-2F48-9CD7-DC4B4AEA5AE6}"/>
              </a:ext>
            </a:extLst>
          </p:cNvPr>
          <p:cNvSpPr/>
          <p:nvPr/>
        </p:nvSpPr>
        <p:spPr>
          <a:xfrm>
            <a:off x="1187624" y="1252206"/>
            <a:ext cx="2738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r>
              <a:rPr lang="ru-RU" sz="2400" b="1" dirty="0">
                <a:solidFill>
                  <a:srgbClr val="28516A"/>
                </a:solidFill>
              </a:rPr>
              <a:t>Нестационарные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1FE650-BB0A-6447-A5F2-ABDA83B18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52" y="3284984"/>
            <a:ext cx="3748344" cy="14866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33046A-3A2B-404C-9CAB-5E72F13C3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302" y="4797152"/>
            <a:ext cx="3737193" cy="1482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E60C4B7-9DCF-A14E-A30E-F2D5FD53122C}"/>
                  </a:ext>
                </a:extLst>
              </p:cNvPr>
              <p:cNvSpPr/>
              <p:nvPr/>
            </p:nvSpPr>
            <p:spPr>
              <a:xfrm>
                <a:off x="4615290" y="2232268"/>
                <a:ext cx="21684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E60C4B7-9DCF-A14E-A30E-F2D5FD5312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290" y="2232268"/>
                <a:ext cx="2168478" cy="461665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3F40D407-E122-1346-AF9C-0E4C518F4811}"/>
                  </a:ext>
                </a:extLst>
              </p:cNvPr>
              <p:cNvSpPr/>
              <p:nvPr/>
            </p:nvSpPr>
            <p:spPr>
              <a:xfrm>
                <a:off x="4615290" y="3738860"/>
                <a:ext cx="27111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3F40D407-E122-1346-AF9C-0E4C518F48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290" y="3738860"/>
                <a:ext cx="2711127" cy="461665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9849AB0-C282-624D-A0CF-49B78EBE4C4D}"/>
                  </a:ext>
                </a:extLst>
              </p:cNvPr>
              <p:cNvSpPr/>
              <p:nvPr/>
            </p:nvSpPr>
            <p:spPr>
              <a:xfrm>
                <a:off x="4615290" y="5245452"/>
                <a:ext cx="33780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9849AB0-C282-624D-A0CF-49B78EBE4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290" y="5245452"/>
                <a:ext cx="3378041" cy="461665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3">
            <a:extLst>
              <a:ext uri="{FF2B5EF4-FFF2-40B4-BE49-F238E27FC236}">
                <a16:creationId xmlns:a16="http://schemas.microsoft.com/office/drawing/2014/main" id="{F3E74743-8D9C-FE4E-B7DD-07DC92B30203}"/>
              </a:ext>
            </a:extLst>
          </p:cNvPr>
          <p:cNvSpPr/>
          <p:nvPr/>
        </p:nvSpPr>
        <p:spPr>
          <a:xfrm>
            <a:off x="599590" y="692696"/>
            <a:ext cx="8364898" cy="415498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Для каждой спецификации есть свой тест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08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Тест Дики-</a:t>
            </a:r>
            <a:r>
              <a:rPr lang="ru-RU" sz="3200" b="1" dirty="0" err="1">
                <a:solidFill>
                  <a:srgbClr val="28516A"/>
                </a:solidFill>
              </a:rPr>
              <a:t>Фуллера</a:t>
            </a:r>
            <a:endParaRPr lang="ru-RU" sz="3200" b="1" dirty="0">
              <a:solidFill>
                <a:srgbClr val="28516A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3D0D73-65F5-DC4F-B8C5-9592F2BF9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03" y="1772816"/>
            <a:ext cx="3764819" cy="147455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11CEEC6-20BD-2F48-9CD7-DC4B4AEA5AE6}"/>
              </a:ext>
            </a:extLst>
          </p:cNvPr>
          <p:cNvSpPr/>
          <p:nvPr/>
        </p:nvSpPr>
        <p:spPr>
          <a:xfrm>
            <a:off x="1187624" y="1252206"/>
            <a:ext cx="2738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r>
              <a:rPr lang="ru-RU" sz="2400" b="1" dirty="0">
                <a:solidFill>
                  <a:srgbClr val="28516A"/>
                </a:solidFill>
              </a:rPr>
              <a:t>Нестационарные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03171E3-766D-F64A-9794-8FD1429B36E1}"/>
              </a:ext>
            </a:extLst>
          </p:cNvPr>
          <p:cNvSpPr/>
          <p:nvPr/>
        </p:nvSpPr>
        <p:spPr>
          <a:xfrm>
            <a:off x="5220072" y="1258550"/>
            <a:ext cx="2738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r>
              <a:rPr lang="en-US" sz="2400" b="1" dirty="0">
                <a:solidFill>
                  <a:srgbClr val="28516A"/>
                </a:solidFill>
              </a:rPr>
              <a:t>C</a:t>
            </a:r>
            <a:r>
              <a:rPr lang="ru-RU" sz="2400" b="1" dirty="0" err="1">
                <a:solidFill>
                  <a:srgbClr val="28516A"/>
                </a:solidFill>
              </a:rPr>
              <a:t>тационарные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1FE650-BB0A-6447-A5F2-ABDA83B18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52" y="3284984"/>
            <a:ext cx="3748344" cy="14866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33046A-3A2B-404C-9CAB-5E72F13C3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302" y="4797152"/>
            <a:ext cx="3737193" cy="148226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7C894E-C717-5C41-BF82-17EBFEA1DC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9992" y="1772816"/>
            <a:ext cx="3717758" cy="14745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A5AEA3-3674-C147-876A-068AE76F98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9992" y="3299970"/>
            <a:ext cx="3816424" cy="151368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2C7DED2-F4F9-BC48-8E51-ADDEEF0B41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7984" y="4797152"/>
            <a:ext cx="3816424" cy="1482413"/>
          </a:xfrm>
          <a:prstGeom prst="rect">
            <a:avLst/>
          </a:prstGeom>
        </p:spPr>
      </p:pic>
      <p:sp>
        <p:nvSpPr>
          <p:cNvPr id="12" name="Прямоугольник 3">
            <a:extLst>
              <a:ext uri="{FF2B5EF4-FFF2-40B4-BE49-F238E27FC236}">
                <a16:creationId xmlns:a16="http://schemas.microsoft.com/office/drawing/2014/main" id="{F3E49D46-105B-8946-B5F1-0D94B667A475}"/>
              </a:ext>
            </a:extLst>
          </p:cNvPr>
          <p:cNvSpPr/>
          <p:nvPr/>
        </p:nvSpPr>
        <p:spPr>
          <a:xfrm>
            <a:off x="599590" y="692696"/>
            <a:ext cx="8364898" cy="415498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Для каждой спецификации есть свой тест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19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>
                <a:solidFill>
                  <a:srgbClr val="28516A"/>
                </a:solidFill>
              </a:rPr>
              <a:t>Тест Дики-Фуллера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6795215-3B15-9D47-82C1-9854BF805A70}"/>
              </a:ext>
            </a:extLst>
          </p:cNvPr>
          <p:cNvSpPr/>
          <p:nvPr/>
        </p:nvSpPr>
        <p:spPr>
          <a:xfrm>
            <a:off x="599590" y="692696"/>
            <a:ext cx="8364898" cy="415498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r>
              <a:rPr lang="ru-RU" sz="2400" dirty="0">
                <a:solidFill>
                  <a:srgbClr val="373737"/>
                </a:solidFill>
              </a:rPr>
              <a:t>Для каждой спецификации есть свой тест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03171E3-766D-F64A-9794-8FD1429B36E1}"/>
              </a:ext>
            </a:extLst>
          </p:cNvPr>
          <p:cNvSpPr/>
          <p:nvPr/>
        </p:nvSpPr>
        <p:spPr>
          <a:xfrm>
            <a:off x="5220072" y="1258550"/>
            <a:ext cx="2738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</a:pPr>
            <a:r>
              <a:rPr lang="en-US" sz="2400" b="1" dirty="0">
                <a:solidFill>
                  <a:srgbClr val="28516A"/>
                </a:solidFill>
              </a:rPr>
              <a:t>C</a:t>
            </a:r>
            <a:r>
              <a:rPr lang="ru-RU" sz="2400" b="1" dirty="0" err="1">
                <a:solidFill>
                  <a:srgbClr val="28516A"/>
                </a:solidFill>
              </a:rPr>
              <a:t>тационарные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b="1" dirty="0">
              <a:solidFill>
                <a:srgbClr val="28516A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7C894E-C717-5C41-BF82-17EBFEA1D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1772816"/>
            <a:ext cx="3717758" cy="14745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A5AEA3-3674-C147-876A-068AE76F9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2" y="3299970"/>
            <a:ext cx="3816424" cy="151368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2C7DED2-F4F9-BC48-8E51-ADDEEF0B4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984" y="4797152"/>
            <a:ext cx="3816424" cy="14824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C593400-38A4-4E4A-8009-7D090E8BE845}"/>
                  </a:ext>
                </a:extLst>
              </p:cNvPr>
              <p:cNvSpPr/>
              <p:nvPr/>
            </p:nvSpPr>
            <p:spPr>
              <a:xfrm>
                <a:off x="539552" y="2204864"/>
                <a:ext cx="27942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C593400-38A4-4E4A-8009-7D090E8BE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204864"/>
                <a:ext cx="2794226" cy="461665"/>
              </a:xfrm>
              <a:prstGeom prst="rect">
                <a:avLst/>
              </a:prstGeom>
              <a:blipFill>
                <a:blip r:embed="rId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D824BA3-F8A1-F940-9755-8A476EBDCA44}"/>
                  </a:ext>
                </a:extLst>
              </p:cNvPr>
              <p:cNvSpPr/>
              <p:nvPr/>
            </p:nvSpPr>
            <p:spPr>
              <a:xfrm>
                <a:off x="539552" y="3711456"/>
                <a:ext cx="33368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D824BA3-F8A1-F940-9755-8A476EBDC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711456"/>
                <a:ext cx="3336876" cy="461665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64C060A-ACC5-EB4B-B82F-E328B7CBF338}"/>
                  </a:ext>
                </a:extLst>
              </p:cNvPr>
              <p:cNvSpPr/>
              <p:nvPr/>
            </p:nvSpPr>
            <p:spPr>
              <a:xfrm>
                <a:off x="467544" y="5218048"/>
                <a:ext cx="4003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+0.9⋅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64C060A-ACC5-EB4B-B82F-E328B7CBF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218048"/>
                <a:ext cx="4003788" cy="461665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57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MA(q) </a:t>
            </a:r>
            <a:r>
              <a:rPr lang="ru-RU" sz="3200" b="1" dirty="0">
                <a:solidFill>
                  <a:srgbClr val="28516A"/>
                </a:solidFill>
              </a:rPr>
              <a:t> (скользящее среднее)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F800BE4-7E39-0C44-9DC0-0AAAE14EDD88}"/>
                  </a:ext>
                </a:extLst>
              </p:cNvPr>
              <p:cNvSpPr/>
              <p:nvPr/>
            </p:nvSpPr>
            <p:spPr>
              <a:xfrm>
                <a:off x="2650643" y="958196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F800BE4-7E39-0C44-9DC0-0AAAE14ED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643" y="958196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6886C3F-895F-4942-A5F7-D3348D162C4E}"/>
                  </a:ext>
                </a:extLst>
              </p:cNvPr>
              <p:cNvSpPr/>
              <p:nvPr/>
            </p:nvSpPr>
            <p:spPr>
              <a:xfrm>
                <a:off x="2650643" y="1426633"/>
                <a:ext cx="6241837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6886C3F-895F-4942-A5F7-D3348D162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643" y="1426633"/>
                <a:ext cx="6241837" cy="490199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4">
            <a:extLst>
              <a:ext uri="{FF2B5EF4-FFF2-40B4-BE49-F238E27FC236}">
                <a16:creationId xmlns:a16="http://schemas.microsoft.com/office/drawing/2014/main" id="{1D834E4A-9E5C-8048-9FFC-B1FD331BB3AE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19">
            <a:extLst>
              <a:ext uri="{FF2B5EF4-FFF2-40B4-BE49-F238E27FC236}">
                <a16:creationId xmlns:a16="http://schemas.microsoft.com/office/drawing/2014/main" id="{B47F2082-9D0A-A445-8084-F03DD1AB03B0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0">
                <a:extLst>
                  <a:ext uri="{FF2B5EF4-FFF2-40B4-BE49-F238E27FC236}">
                    <a16:creationId xmlns:a16="http://schemas.microsoft.com/office/drawing/2014/main" id="{74CFE0B1-83C3-4743-B51A-D45CDA8F158A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0">
                <a:extLst>
                  <a:ext uri="{FF2B5EF4-FFF2-40B4-BE49-F238E27FC236}">
                    <a16:creationId xmlns:a16="http://schemas.microsoft.com/office/drawing/2014/main" id="{74CFE0B1-83C3-4743-B51A-D45CDA8F1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Прямая со стрелкой 31">
            <a:extLst>
              <a:ext uri="{FF2B5EF4-FFF2-40B4-BE49-F238E27FC236}">
                <a16:creationId xmlns:a16="http://schemas.microsoft.com/office/drawing/2014/main" id="{16A7BF89-31D4-DD48-A08C-45C7CF87E10C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3">
            <a:extLst>
              <a:ext uri="{FF2B5EF4-FFF2-40B4-BE49-F238E27FC236}">
                <a16:creationId xmlns:a16="http://schemas.microsoft.com/office/drawing/2014/main" id="{90BECD36-59D1-5348-B6E9-2B151C8AC77A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9">
                <a:extLst>
                  <a:ext uri="{FF2B5EF4-FFF2-40B4-BE49-F238E27FC236}">
                    <a16:creationId xmlns:a16="http://schemas.microsoft.com/office/drawing/2014/main" id="{0054EB77-FA44-2F4C-A0B3-D784FF03B3DB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9">
                <a:extLst>
                  <a:ext uri="{FF2B5EF4-FFF2-40B4-BE49-F238E27FC236}">
                    <a16:creationId xmlns:a16="http://schemas.microsoft.com/office/drawing/2014/main" id="{0054EB77-FA44-2F4C-A0B3-D784FF03B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Овал 30">
            <a:extLst>
              <a:ext uri="{FF2B5EF4-FFF2-40B4-BE49-F238E27FC236}">
                <a16:creationId xmlns:a16="http://schemas.microsoft.com/office/drawing/2014/main" id="{39B973FB-AE92-0142-822F-11E31C6E73A9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32">
                <a:extLst>
                  <a:ext uri="{FF2B5EF4-FFF2-40B4-BE49-F238E27FC236}">
                    <a16:creationId xmlns:a16="http://schemas.microsoft.com/office/drawing/2014/main" id="{6E7DEC84-B9D4-724B-84DE-4756E332DD3B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32">
                <a:extLst>
                  <a:ext uri="{FF2B5EF4-FFF2-40B4-BE49-F238E27FC236}">
                    <a16:creationId xmlns:a16="http://schemas.microsoft.com/office/drawing/2014/main" id="{6E7DEC84-B9D4-724B-84DE-4756E332D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8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3">
                <a:extLst>
                  <a:ext uri="{FF2B5EF4-FFF2-40B4-BE49-F238E27FC236}">
                    <a16:creationId xmlns:a16="http://schemas.microsoft.com/office/drawing/2014/main" id="{8C59681F-B3E5-6B46-92FD-DB010C5733EA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3">
                <a:extLst>
                  <a:ext uri="{FF2B5EF4-FFF2-40B4-BE49-F238E27FC236}">
                    <a16:creationId xmlns:a16="http://schemas.microsoft.com/office/drawing/2014/main" id="{8C59681F-B3E5-6B46-92FD-DB010C573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Прямая со стрелкой 37">
            <a:extLst>
              <a:ext uri="{FF2B5EF4-FFF2-40B4-BE49-F238E27FC236}">
                <a16:creationId xmlns:a16="http://schemas.microsoft.com/office/drawing/2014/main" id="{83F6C244-6BF5-AB4D-A6B3-2974470C37C3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8">
            <a:extLst>
              <a:ext uri="{FF2B5EF4-FFF2-40B4-BE49-F238E27FC236}">
                <a16:creationId xmlns:a16="http://schemas.microsoft.com/office/drawing/2014/main" id="{87F7B7F1-DBCA-6545-98C2-694336DAB726}"/>
              </a:ext>
            </a:extLst>
          </p:cNvPr>
          <p:cNvCxnSpPr>
            <a:cxnSpLocks/>
            <a:stCxn id="28" idx="7"/>
            <a:endCxn id="19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15">
                <a:extLst>
                  <a:ext uri="{FF2B5EF4-FFF2-40B4-BE49-F238E27FC236}">
                    <a16:creationId xmlns:a16="http://schemas.microsoft.com/office/drawing/2014/main" id="{B7C9C306-4EFB-F243-A493-A2740B87B822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15">
                <a:extLst>
                  <a:ext uri="{FF2B5EF4-FFF2-40B4-BE49-F238E27FC236}">
                    <a16:creationId xmlns:a16="http://schemas.microsoft.com/office/drawing/2014/main" id="{B7C9C306-4EFB-F243-A493-A2740B87B8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825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Тест Дики-</a:t>
            </a:r>
            <a:r>
              <a:rPr lang="ru-RU" sz="3200" b="1" dirty="0" err="1">
                <a:solidFill>
                  <a:srgbClr val="28516A"/>
                </a:solidFill>
              </a:rPr>
              <a:t>Фуллера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B37B1FBC-94CA-4F42-BE81-78FA0FAC2450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25202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Спецификацию теста можно выбрать с помощью визуального анализа</a:t>
            </a:r>
          </a:p>
          <a:p>
            <a:r>
              <a:rPr lang="ru-RU" dirty="0"/>
              <a:t>Также есть более формальные процедуры</a:t>
            </a:r>
            <a:r>
              <a:rPr lang="en-US" dirty="0"/>
              <a:t>, </a:t>
            </a:r>
            <a:r>
              <a:rPr lang="ru-RU" dirty="0"/>
              <a:t>например многовариантная процедура проверки гипотезы единичного корня </a:t>
            </a:r>
            <a:r>
              <a:rPr lang="ru-RU" dirty="0" err="1"/>
              <a:t>Доладо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429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Расширенный тест Дики-</a:t>
            </a:r>
            <a:r>
              <a:rPr lang="ru-RU" sz="3200" b="1" dirty="0" err="1">
                <a:solidFill>
                  <a:srgbClr val="28516A"/>
                </a:solidFill>
              </a:rPr>
              <a:t>Фуллера</a:t>
            </a:r>
            <a:r>
              <a:rPr lang="ru-RU" sz="3200" b="1" dirty="0">
                <a:solidFill>
                  <a:srgbClr val="28516A"/>
                </a:solidFill>
              </a:rPr>
              <a:t> (</a:t>
            </a:r>
            <a:r>
              <a:rPr lang="en-US" sz="3200" b="1" dirty="0">
                <a:solidFill>
                  <a:srgbClr val="28516A"/>
                </a:solidFill>
              </a:rPr>
              <a:t>ADF)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F1118932-35B1-254D-967F-E8C5687CDC9B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352928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Если процесс специфицирован как </a:t>
            </a:r>
            <a:r>
              <a:rPr lang="en-US" dirty="0"/>
              <a:t>AR(p),</a:t>
            </a:r>
            <a:r>
              <a:rPr lang="ru-RU" dirty="0"/>
              <a:t> работают </a:t>
            </a:r>
            <a:br>
              <a:rPr lang="ru-RU" dirty="0"/>
            </a:br>
            <a:r>
              <a:rPr lang="ru-RU" dirty="0"/>
              <a:t>все те же принципы</a:t>
            </a:r>
            <a:r>
              <a:rPr lang="en-US" dirty="0"/>
              <a:t>: </a:t>
            </a:r>
            <a:endParaRPr lang="ru-RU" dirty="0"/>
          </a:p>
          <a:p>
            <a:endParaRPr lang="ru-RU" dirty="0"/>
          </a:p>
          <a:p>
            <a:r>
              <a:rPr lang="ru-RU" dirty="0"/>
              <a:t>Если у характеристического многочлена есть единичные корни</a:t>
            </a:r>
            <a:r>
              <a:rPr lang="en-US" dirty="0"/>
              <a:t>,</a:t>
            </a:r>
            <a:r>
              <a:rPr lang="ru-RU" dirty="0"/>
              <a:t> процесс нестационарный</a:t>
            </a:r>
            <a:endParaRPr lang="en-US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Тест</a:t>
            </a:r>
            <a:r>
              <a:rPr lang="en-US" dirty="0"/>
              <a:t>, </a:t>
            </a:r>
            <a:r>
              <a:rPr lang="ru-RU" dirty="0"/>
              <a:t>специфицированный для такой модели называется расширенным критерием Дики-</a:t>
            </a:r>
            <a:r>
              <a:rPr lang="ru-RU" dirty="0" err="1"/>
              <a:t>Фуллера</a:t>
            </a:r>
            <a:r>
              <a:rPr lang="ru-RU" dirty="0"/>
              <a:t> </a:t>
            </a:r>
            <a:r>
              <a:rPr lang="en-US" dirty="0"/>
              <a:t>(Adjusted Dickey-Fuller, ADF)</a:t>
            </a:r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48F43D7-817E-C441-87C7-F93F3EB02A8D}"/>
                  </a:ext>
                </a:extLst>
              </p:cNvPr>
              <p:cNvSpPr/>
              <p:nvPr/>
            </p:nvSpPr>
            <p:spPr>
              <a:xfrm>
                <a:off x="3131840" y="1522124"/>
                <a:ext cx="21500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48F43D7-817E-C441-87C7-F93F3EB02A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522124"/>
                <a:ext cx="2150076" cy="461665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C8F38DE6-5FC2-FF42-A73F-82FB6361F9FB}"/>
                  </a:ext>
                </a:extLst>
              </p:cNvPr>
              <p:cNvSpPr/>
              <p:nvPr/>
            </p:nvSpPr>
            <p:spPr>
              <a:xfrm>
                <a:off x="3480203" y="3128444"/>
                <a:ext cx="1453347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C8F38DE6-5FC2-FF42-A73F-82FB6361F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203" y="3128444"/>
                <a:ext cx="1453347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A00CC39-275F-8141-8E69-28AA326BD017}"/>
                  </a:ext>
                </a:extLst>
              </p:cNvPr>
              <p:cNvSpPr/>
              <p:nvPr/>
            </p:nvSpPr>
            <p:spPr>
              <a:xfrm>
                <a:off x="2002362" y="3708643"/>
                <a:ext cx="4409027" cy="728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  <a:buClr>
                    <a:srgbClr val="0059A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−…−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A00CC39-275F-8141-8E69-28AA326BD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362" y="3708643"/>
                <a:ext cx="4409027" cy="7284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93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>
                <a:solidFill>
                  <a:srgbClr val="28516A"/>
                </a:solidFill>
              </a:rPr>
              <a:t>KPSS-</a:t>
            </a:r>
            <a:r>
              <a:rPr lang="ru-RU" sz="3200" b="1" dirty="0">
                <a:solidFill>
                  <a:srgbClr val="28516A"/>
                </a:solidFill>
              </a:rPr>
              <a:t>тест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У </a:t>
            </a:r>
            <a:r>
              <a:rPr lang="en-US" dirty="0"/>
              <a:t>ADF-</a:t>
            </a:r>
            <a:r>
              <a:rPr lang="ru-RU" dirty="0"/>
              <a:t>теста низкая мощность</a:t>
            </a:r>
            <a:r>
              <a:rPr lang="en-US" dirty="0"/>
              <a:t>, </a:t>
            </a:r>
            <a:r>
              <a:rPr lang="ru-RU" dirty="0"/>
              <a:t>из-за этого придумано много других тестов на стационарность</a:t>
            </a:r>
          </a:p>
          <a:p>
            <a:r>
              <a:rPr lang="ru-RU" dirty="0"/>
              <a:t>Один из самых популярных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en-US" dirty="0"/>
              <a:t>KPSS-</a:t>
            </a:r>
            <a:r>
              <a:rPr lang="ru-RU" dirty="0"/>
              <a:t>тест</a:t>
            </a:r>
            <a:r>
              <a:rPr lang="en-US" dirty="0"/>
              <a:t>, </a:t>
            </a:r>
            <a:r>
              <a:rPr lang="ru-RU" dirty="0"/>
              <a:t>его придумали</a:t>
            </a:r>
            <a:r>
              <a:rPr lang="en-US" dirty="0"/>
              <a:t> </a:t>
            </a:r>
            <a:r>
              <a:rPr lang="ru-RU" dirty="0" err="1"/>
              <a:t>Квятовский</a:t>
            </a:r>
            <a:r>
              <a:rPr lang="en-US" dirty="0"/>
              <a:t>, </a:t>
            </a:r>
            <a:r>
              <a:rPr lang="ru-RU" dirty="0" err="1"/>
              <a:t>Филлипс</a:t>
            </a:r>
            <a:r>
              <a:rPr lang="en-US" dirty="0"/>
              <a:t>, </a:t>
            </a:r>
            <a:r>
              <a:rPr lang="ru-RU" dirty="0"/>
              <a:t>Шмидт и Шин (</a:t>
            </a:r>
            <a:r>
              <a:rPr lang="en-US" dirty="0"/>
              <a:t>Kwiatkowski, Phillips, Schmidt, Shin</a:t>
            </a:r>
            <a:r>
              <a:rPr lang="ru-RU" dirty="0"/>
              <a:t>)</a:t>
            </a:r>
          </a:p>
          <a:p>
            <a:r>
              <a:rPr lang="ru-RU" dirty="0"/>
              <a:t>В этом тесте нулевая и альтернативная гипотеза меняются местами</a:t>
            </a:r>
          </a:p>
          <a:p>
            <a:r>
              <a:rPr lang="ru-RU" dirty="0"/>
              <a:t>В нулевой гипотезе предполагается</a:t>
            </a:r>
            <a:r>
              <a:rPr lang="en-US" dirty="0"/>
              <a:t>, </a:t>
            </a:r>
            <a:r>
              <a:rPr lang="ru-RU" dirty="0"/>
              <a:t>что процесс стационарен</a:t>
            </a:r>
            <a:r>
              <a:rPr lang="en-US" dirty="0"/>
              <a:t>, </a:t>
            </a:r>
            <a:r>
              <a:rPr lang="ru-RU" dirty="0"/>
              <a:t>в альтернативной</a:t>
            </a:r>
            <a:r>
              <a:rPr lang="en-US" dirty="0"/>
              <a:t>, </a:t>
            </a:r>
            <a:r>
              <a:rPr lang="ru-RU" dirty="0"/>
              <a:t>что у него есть единичный корень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5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OCSB-</a:t>
            </a:r>
            <a:r>
              <a:rPr lang="ru-RU" sz="3200" b="1" dirty="0">
                <a:solidFill>
                  <a:srgbClr val="28516A"/>
                </a:solidFill>
              </a:rPr>
              <a:t>тест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43924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 сезонной составляющей тоже могут быть единичные корни</a:t>
            </a:r>
            <a:endParaRPr lang="en-US" dirty="0"/>
          </a:p>
          <a:p>
            <a:r>
              <a:rPr lang="ru-RU" dirty="0"/>
              <a:t>Один из самых популярных тестов для гипотезы </a:t>
            </a:r>
            <a:br>
              <a:rPr lang="ru-RU" dirty="0"/>
            </a:br>
            <a:r>
              <a:rPr lang="ru-RU" dirty="0"/>
              <a:t>о сезонной стационарности – </a:t>
            </a:r>
            <a:r>
              <a:rPr lang="en-US" dirty="0"/>
              <a:t>OCSB-</a:t>
            </a:r>
            <a:r>
              <a:rPr lang="ru-RU" dirty="0"/>
              <a:t>тест</a:t>
            </a:r>
          </a:p>
          <a:p>
            <a:r>
              <a:rPr lang="ru-RU" dirty="0"/>
              <a:t>Его придумали Осборн</a:t>
            </a:r>
            <a:r>
              <a:rPr lang="en-US" dirty="0"/>
              <a:t>, </a:t>
            </a:r>
            <a:r>
              <a:rPr lang="ru-RU" dirty="0"/>
              <a:t>Чуи</a:t>
            </a:r>
            <a:r>
              <a:rPr lang="en-US" dirty="0"/>
              <a:t>, </a:t>
            </a:r>
            <a:r>
              <a:rPr lang="ru-RU" dirty="0"/>
              <a:t>Смит</a:t>
            </a:r>
            <a:r>
              <a:rPr lang="en-US" dirty="0"/>
              <a:t>, </a:t>
            </a:r>
            <a:r>
              <a:rPr lang="ru-RU" dirty="0" err="1"/>
              <a:t>Бирченхол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/>
              <a:t>Osborn, Chui, Smith, </a:t>
            </a:r>
            <a:r>
              <a:rPr lang="en-US" dirty="0" err="1"/>
              <a:t>Birchenhall</a:t>
            </a:r>
            <a:r>
              <a:rPr lang="en-US" dirty="0"/>
              <a:t>)</a:t>
            </a:r>
            <a:endParaRPr lang="ru-RU" dirty="0"/>
          </a:p>
          <a:p>
            <a:r>
              <a:rPr lang="ru-RU" dirty="0"/>
              <a:t>В нулевой гипотезе предполагается</a:t>
            </a:r>
            <a:r>
              <a:rPr lang="en-US" dirty="0"/>
              <a:t>, </a:t>
            </a:r>
            <a:r>
              <a:rPr lang="ru-RU" dirty="0"/>
              <a:t>что процесс </a:t>
            </a:r>
            <a:r>
              <a:rPr lang="ru-RU" dirty="0" err="1"/>
              <a:t>нестационарен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29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сделать ряд стационарным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51125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dirty="0"/>
              <a:t>Есть несколько разных приёмов</a:t>
            </a:r>
            <a:r>
              <a:rPr lang="en-US" dirty="0"/>
              <a:t>, </a:t>
            </a:r>
            <a:r>
              <a:rPr lang="ru-RU" dirty="0"/>
              <a:t>которыми можно пользоваться</a:t>
            </a:r>
            <a:r>
              <a:rPr lang="en-US" dirty="0"/>
              <a:t>, </a:t>
            </a:r>
            <a:r>
              <a:rPr lang="ru-RU" dirty="0"/>
              <a:t>перечислим самые простые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Взять ряд в разностях</a:t>
            </a:r>
          </a:p>
          <a:p>
            <a:r>
              <a:rPr lang="ru-RU" dirty="0"/>
              <a:t>Очистить ряд от тренда</a:t>
            </a:r>
            <a:r>
              <a:rPr lang="en-US" dirty="0"/>
              <a:t>, </a:t>
            </a:r>
            <a:r>
              <a:rPr lang="ru-RU" dirty="0"/>
              <a:t>либо в явном виде включить </a:t>
            </a:r>
            <a:br>
              <a:rPr lang="ru-RU" dirty="0"/>
            </a:br>
            <a:r>
              <a:rPr lang="ru-RU" dirty="0"/>
              <a:t>его в модель как отдельную переменную</a:t>
            </a:r>
          </a:p>
          <a:p>
            <a:r>
              <a:rPr lang="ru-RU" dirty="0"/>
              <a:t>Если есть проблемы с дисперсией остатков</a:t>
            </a:r>
            <a:r>
              <a:rPr lang="en-US" dirty="0"/>
              <a:t>, </a:t>
            </a:r>
            <a:r>
              <a:rPr lang="ru-RU" dirty="0"/>
              <a:t>её можно стабилизировать с помощью преобразования Бокса-Кокса</a:t>
            </a:r>
          </a:p>
          <a:p>
            <a:r>
              <a:rPr lang="ru-RU" dirty="0"/>
              <a:t>Также преобразование Бокса-Кокса часто используют</a:t>
            </a:r>
            <a:r>
              <a:rPr lang="en-US" dirty="0"/>
              <a:t>, </a:t>
            </a:r>
            <a:r>
              <a:rPr lang="ru-RU" dirty="0"/>
              <a:t>чтобы добиться нормальности остатков и корректных интервальных прогнозов</a:t>
            </a:r>
          </a:p>
        </p:txBody>
      </p:sp>
    </p:spTree>
    <p:extLst>
      <p:ext uri="{BB962C8B-B14F-4D97-AF65-F5344CB8AC3E}">
        <p14:creationId xmlns:p14="http://schemas.microsoft.com/office/powerpoint/2010/main" val="346459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Резюме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5256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Для проверки гипотезы о стационарности временного ряда разработано довольно большое число разных тестов</a:t>
            </a:r>
          </a:p>
          <a:p>
            <a:r>
              <a:rPr lang="ru-RU" dirty="0"/>
              <a:t>Каждый тест это теорема</a:t>
            </a:r>
            <a:r>
              <a:rPr lang="en-US" dirty="0"/>
              <a:t>, </a:t>
            </a:r>
            <a:r>
              <a:rPr lang="ru-RU" dirty="0"/>
              <a:t>которая описывает как себя ведёт распределение тестовой статистики </a:t>
            </a:r>
          </a:p>
          <a:p>
            <a:r>
              <a:rPr lang="ru-RU" dirty="0"/>
              <a:t>Концептуально мы пытаемся понять, какая из двух моделей (стационарная или нестационарная) более правдоподобна для данных</a:t>
            </a:r>
          </a:p>
          <a:p>
            <a:r>
              <a:rPr lang="ru-RU" dirty="0"/>
              <a:t>Мы будем использовать тест Дики-</a:t>
            </a:r>
            <a:r>
              <a:rPr lang="ru-RU" dirty="0" err="1"/>
              <a:t>Фуллера</a:t>
            </a:r>
            <a:r>
              <a:rPr lang="ru-RU" dirty="0"/>
              <a:t> и </a:t>
            </a:r>
            <a:r>
              <a:rPr lang="en-US" dirty="0"/>
              <a:t>KPSS-</a:t>
            </a:r>
            <a:r>
              <a:rPr lang="ru-RU" dirty="0"/>
              <a:t>тест</a:t>
            </a:r>
            <a:r>
              <a:rPr lang="en-US" dirty="0"/>
              <a:t>. </a:t>
            </a:r>
            <a:r>
              <a:rPr lang="ru-RU" dirty="0"/>
              <a:t>Для распределения их статистик составлены таблицы критических значений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1259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6" y="116632"/>
            <a:ext cx="8640960" cy="6264696"/>
          </a:xfrm>
          <a:prstGeom prst="rect">
            <a:avLst/>
          </a:prstGeom>
        </p:spPr>
        <p:txBody>
          <a:bodyPr vert="horz" wrap="square" lIns="91440" tIns="45720" rIns="0" bIns="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</a:defRPr>
            </a:lvl1pPr>
          </a:lstStyle>
          <a:p>
            <a:pPr algn="ctr"/>
            <a:r>
              <a:rPr lang="en-US" altLang="ru-RU" dirty="0"/>
              <a:t>TBATS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37989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Тригонометрическое моделирование сезонности</a:t>
            </a:r>
          </a:p>
        </p:txBody>
      </p:sp>
      <p:sp>
        <p:nvSpPr>
          <p:cNvPr id="20" name="Содержимое 2">
            <a:extLst>
              <a:ext uri="{FF2B5EF4-FFF2-40B4-BE49-F238E27FC236}">
                <a16:creationId xmlns:a16="http://schemas.microsoft.com/office/drawing/2014/main" id="{F1B417DC-34A7-C942-AB37-E13D534678DA}"/>
              </a:ext>
            </a:extLst>
          </p:cNvPr>
          <p:cNvSpPr txBox="1">
            <a:spLocks/>
          </p:cNvSpPr>
          <p:nvPr/>
        </p:nvSpPr>
        <p:spPr>
          <a:xfrm>
            <a:off x="611560" y="1196752"/>
            <a:ext cx="7920880" cy="30963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При моделировании сезонности возникают проблемы</a:t>
            </a:r>
            <a:r>
              <a:rPr lang="en-US" dirty="0"/>
              <a:t>, </a:t>
            </a:r>
            <a:r>
              <a:rPr lang="ru-RU" dirty="0"/>
              <a:t>связанные с длительностью периодов</a:t>
            </a:r>
          </a:p>
          <a:p>
            <a:r>
              <a:rPr lang="ru-RU" dirty="0"/>
              <a:t>В году в среднем 52</a:t>
            </a:r>
            <a:r>
              <a:rPr lang="en-US" dirty="0"/>
              <a:t>.18 </a:t>
            </a:r>
            <a:r>
              <a:rPr lang="ru-RU" dirty="0"/>
              <a:t>недели</a:t>
            </a:r>
          </a:p>
          <a:p>
            <a:r>
              <a:rPr lang="ru-RU" dirty="0"/>
              <a:t>В году в среднем 365</a:t>
            </a:r>
            <a:r>
              <a:rPr lang="en-US" dirty="0"/>
              <a:t>.25 </a:t>
            </a:r>
            <a:r>
              <a:rPr lang="ru-RU" dirty="0"/>
              <a:t>дней</a:t>
            </a:r>
            <a:endParaRPr lang="en-US" dirty="0"/>
          </a:p>
          <a:p>
            <a:r>
              <a:rPr lang="ru-RU" dirty="0"/>
              <a:t>Даже с месячной сезонностью возникают проблемы</a:t>
            </a:r>
            <a:r>
              <a:rPr lang="en-US" dirty="0"/>
              <a:t>, </a:t>
            </a:r>
            <a:br>
              <a:rPr lang="ru-RU" dirty="0"/>
            </a:br>
            <a:r>
              <a:rPr lang="ru-RU" dirty="0"/>
              <a:t>так как месяца обычно разной длины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83219AB4-8C4B-0C48-BF45-3400478F67C5}"/>
              </a:ext>
            </a:extLst>
          </p:cNvPr>
          <p:cNvSpPr/>
          <p:nvPr/>
        </p:nvSpPr>
        <p:spPr>
          <a:xfrm>
            <a:off x="971600" y="4442297"/>
            <a:ext cx="5900199" cy="1409147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40EC79-6C3C-4444-9679-1C17675AF0CD}"/>
              </a:ext>
            </a:extLst>
          </p:cNvPr>
          <p:cNvSpPr txBox="1"/>
          <p:nvPr/>
        </p:nvSpPr>
        <p:spPr>
          <a:xfrm>
            <a:off x="1694335" y="4546705"/>
            <a:ext cx="5184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Тригонометрическое моделирование сезонности позволяет решить эту проблему</a:t>
            </a: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DE8B5FE8-48E2-4346-80B9-93D47C67D48F}"/>
              </a:ext>
            </a:extLst>
          </p:cNvPr>
          <p:cNvSpPr/>
          <p:nvPr/>
        </p:nvSpPr>
        <p:spPr>
          <a:xfrm>
            <a:off x="1187624" y="4614394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38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Матрица поворота</a:t>
            </a:r>
          </a:p>
        </p:txBody>
      </p:sp>
      <p:sp>
        <p:nvSpPr>
          <p:cNvPr id="13" name="Содержимое 2">
            <a:extLst>
              <a:ext uri="{FF2B5EF4-FFF2-40B4-BE49-F238E27FC236}">
                <a16:creationId xmlns:a16="http://schemas.microsoft.com/office/drawing/2014/main" id="{0647487C-32B9-904A-9BA3-62BBE82A9474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10081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Любая матрица задаёт какое-то преобразование линейного пространства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3">
                <a:extLst>
                  <a:ext uri="{FF2B5EF4-FFF2-40B4-BE49-F238E27FC236}">
                    <a16:creationId xmlns:a16="http://schemas.microsoft.com/office/drawing/2014/main" id="{3175A617-FB52-714C-BA56-411ABB479C30}"/>
                  </a:ext>
                </a:extLst>
              </p:cNvPr>
              <p:cNvSpPr/>
              <p:nvPr/>
            </p:nvSpPr>
            <p:spPr>
              <a:xfrm>
                <a:off x="2551402" y="1624351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3">
                <a:extLst>
                  <a:ext uri="{FF2B5EF4-FFF2-40B4-BE49-F238E27FC236}">
                    <a16:creationId xmlns:a16="http://schemas.microsoft.com/office/drawing/2014/main" id="{3175A617-FB52-714C-BA56-411ABB479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402" y="1624351"/>
                <a:ext cx="430374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4">
                <a:extLst>
                  <a:ext uri="{FF2B5EF4-FFF2-40B4-BE49-F238E27FC236}">
                    <a16:creationId xmlns:a16="http://schemas.microsoft.com/office/drawing/2014/main" id="{FF91C08F-8269-2E40-8089-39748CD2E60F}"/>
                  </a:ext>
                </a:extLst>
              </p:cNvPr>
              <p:cNvSpPr/>
              <p:nvPr/>
            </p:nvSpPr>
            <p:spPr>
              <a:xfrm>
                <a:off x="4003822" y="3337488"/>
                <a:ext cx="4231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4">
                <a:extLst>
                  <a:ext uri="{FF2B5EF4-FFF2-40B4-BE49-F238E27FC236}">
                    <a16:creationId xmlns:a16="http://schemas.microsoft.com/office/drawing/2014/main" id="{FF91C08F-8269-2E40-8089-39748CD2E6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822" y="3337488"/>
                <a:ext cx="42319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7">
                <a:extLst>
                  <a:ext uri="{FF2B5EF4-FFF2-40B4-BE49-F238E27FC236}">
                    <a16:creationId xmlns:a16="http://schemas.microsoft.com/office/drawing/2014/main" id="{01818909-3E79-BC43-A838-ECB385BFA5A5}"/>
                  </a:ext>
                </a:extLst>
              </p:cNvPr>
              <p:cNvSpPr/>
              <p:nvPr/>
            </p:nvSpPr>
            <p:spPr>
              <a:xfrm>
                <a:off x="2092146" y="3271699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7">
                <a:extLst>
                  <a:ext uri="{FF2B5EF4-FFF2-40B4-BE49-F238E27FC236}">
                    <a16:creationId xmlns:a16="http://schemas.microsoft.com/office/drawing/2014/main" id="{01818909-3E79-BC43-A838-ECB385BFA5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146" y="3271699"/>
                <a:ext cx="42030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ine">
            <a:extLst>
              <a:ext uri="{FF2B5EF4-FFF2-40B4-BE49-F238E27FC236}">
                <a16:creationId xmlns:a16="http://schemas.microsoft.com/office/drawing/2014/main" id="{B51C4B90-1AAF-DF48-8CED-09DB5B521124}"/>
              </a:ext>
            </a:extLst>
          </p:cNvPr>
          <p:cNvSpPr/>
          <p:nvPr/>
        </p:nvSpPr>
        <p:spPr>
          <a:xfrm flipV="1">
            <a:off x="2483768" y="1952745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588C7EB7-A921-7E4A-A4A4-33C4D141C10C}"/>
              </a:ext>
            </a:extLst>
          </p:cNvPr>
          <p:cNvSpPr/>
          <p:nvPr/>
        </p:nvSpPr>
        <p:spPr>
          <a:xfrm>
            <a:off x="742500" y="3324660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6D9E5D8C-27CD-F944-B20D-26D71F721F1F}"/>
              </a:ext>
            </a:extLst>
          </p:cNvPr>
          <p:cNvSpPr/>
          <p:nvPr/>
        </p:nvSpPr>
        <p:spPr>
          <a:xfrm flipV="1">
            <a:off x="2501903" y="2708919"/>
            <a:ext cx="1133993" cy="602913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2F24BD70-F719-6E4F-99C5-1F0951B6F4AD}"/>
              </a:ext>
            </a:extLst>
          </p:cNvPr>
          <p:cNvSpPr/>
          <p:nvPr/>
        </p:nvSpPr>
        <p:spPr>
          <a:xfrm flipH="1" flipV="1">
            <a:off x="3627273" y="2722445"/>
            <a:ext cx="8623" cy="615043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385A146D-F6AE-124E-964E-85882C66CF84}"/>
              </a:ext>
            </a:extLst>
          </p:cNvPr>
          <p:cNvSpPr/>
          <p:nvPr/>
        </p:nvSpPr>
        <p:spPr>
          <a:xfrm>
            <a:off x="2501902" y="2722445"/>
            <a:ext cx="1077450" cy="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0">
                <a:extLst>
                  <a:ext uri="{FF2B5EF4-FFF2-40B4-BE49-F238E27FC236}">
                    <a16:creationId xmlns:a16="http://schemas.microsoft.com/office/drawing/2014/main" id="{AEEBEA9F-B4CF-3E4D-95B6-B0E979667DB2}"/>
                  </a:ext>
                </a:extLst>
              </p:cNvPr>
              <p:cNvSpPr/>
              <p:nvPr/>
            </p:nvSpPr>
            <p:spPr>
              <a:xfrm>
                <a:off x="3611342" y="2154506"/>
                <a:ext cx="638573" cy="6758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0">
                <a:extLst>
                  <a:ext uri="{FF2B5EF4-FFF2-40B4-BE49-F238E27FC236}">
                    <a16:creationId xmlns:a16="http://schemas.microsoft.com/office/drawing/2014/main" id="{AEEBEA9F-B4CF-3E4D-95B6-B0E979667D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342" y="2154506"/>
                <a:ext cx="638573" cy="675891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36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Матрица поворота</a:t>
            </a:r>
          </a:p>
        </p:txBody>
      </p:sp>
      <p:sp>
        <p:nvSpPr>
          <p:cNvPr id="15" name="Содержимое 2">
            <a:extLst>
              <a:ext uri="{FF2B5EF4-FFF2-40B4-BE49-F238E27FC236}">
                <a16:creationId xmlns:a16="http://schemas.microsoft.com/office/drawing/2014/main" id="{DB761530-4CB2-8646-B383-BA4595866313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10081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Любая матрица задаёт какое-то преобразование линейного пространства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3">
                <a:extLst>
                  <a:ext uri="{FF2B5EF4-FFF2-40B4-BE49-F238E27FC236}">
                    <a16:creationId xmlns:a16="http://schemas.microsoft.com/office/drawing/2014/main" id="{52BF8AB9-9CBD-C94C-AE5A-A9E029E3AEA0}"/>
                  </a:ext>
                </a:extLst>
              </p:cNvPr>
              <p:cNvSpPr/>
              <p:nvPr/>
            </p:nvSpPr>
            <p:spPr>
              <a:xfrm>
                <a:off x="2551402" y="1624351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3">
                <a:extLst>
                  <a:ext uri="{FF2B5EF4-FFF2-40B4-BE49-F238E27FC236}">
                    <a16:creationId xmlns:a16="http://schemas.microsoft.com/office/drawing/2014/main" id="{52BF8AB9-9CBD-C94C-AE5A-A9E029E3A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402" y="1624351"/>
                <a:ext cx="430374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4">
                <a:extLst>
                  <a:ext uri="{FF2B5EF4-FFF2-40B4-BE49-F238E27FC236}">
                    <a16:creationId xmlns:a16="http://schemas.microsoft.com/office/drawing/2014/main" id="{0E4AB558-56FC-D043-9E19-BCB13BE66C0D}"/>
                  </a:ext>
                </a:extLst>
              </p:cNvPr>
              <p:cNvSpPr/>
              <p:nvPr/>
            </p:nvSpPr>
            <p:spPr>
              <a:xfrm>
                <a:off x="4003822" y="3337488"/>
                <a:ext cx="4231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4">
                <a:extLst>
                  <a:ext uri="{FF2B5EF4-FFF2-40B4-BE49-F238E27FC236}">
                    <a16:creationId xmlns:a16="http://schemas.microsoft.com/office/drawing/2014/main" id="{0E4AB558-56FC-D043-9E19-BCB13BE66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822" y="3337488"/>
                <a:ext cx="42319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7">
                <a:extLst>
                  <a:ext uri="{FF2B5EF4-FFF2-40B4-BE49-F238E27FC236}">
                    <a16:creationId xmlns:a16="http://schemas.microsoft.com/office/drawing/2014/main" id="{DB6CF5C5-C95D-3E4F-9642-E0F7AB907F98}"/>
                  </a:ext>
                </a:extLst>
              </p:cNvPr>
              <p:cNvSpPr/>
              <p:nvPr/>
            </p:nvSpPr>
            <p:spPr>
              <a:xfrm>
                <a:off x="2092146" y="3271699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7">
                <a:extLst>
                  <a:ext uri="{FF2B5EF4-FFF2-40B4-BE49-F238E27FC236}">
                    <a16:creationId xmlns:a16="http://schemas.microsoft.com/office/drawing/2014/main" id="{DB6CF5C5-C95D-3E4F-9642-E0F7AB907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146" y="3271699"/>
                <a:ext cx="42030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ine">
            <a:extLst>
              <a:ext uri="{FF2B5EF4-FFF2-40B4-BE49-F238E27FC236}">
                <a16:creationId xmlns:a16="http://schemas.microsoft.com/office/drawing/2014/main" id="{99267786-4B86-7B49-A4DB-611A93D48259}"/>
              </a:ext>
            </a:extLst>
          </p:cNvPr>
          <p:cNvSpPr/>
          <p:nvPr/>
        </p:nvSpPr>
        <p:spPr>
          <a:xfrm flipV="1">
            <a:off x="2483768" y="1952745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7DAF00B6-2DFA-8247-BDCC-1369C36D8184}"/>
              </a:ext>
            </a:extLst>
          </p:cNvPr>
          <p:cNvSpPr/>
          <p:nvPr/>
        </p:nvSpPr>
        <p:spPr>
          <a:xfrm>
            <a:off x="742500" y="3324660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6" name="Line">
            <a:extLst>
              <a:ext uri="{FF2B5EF4-FFF2-40B4-BE49-F238E27FC236}">
                <a16:creationId xmlns:a16="http://schemas.microsoft.com/office/drawing/2014/main" id="{1759DFFD-637B-CE4A-B27C-5177F967DD27}"/>
              </a:ext>
            </a:extLst>
          </p:cNvPr>
          <p:cNvSpPr/>
          <p:nvPr/>
        </p:nvSpPr>
        <p:spPr>
          <a:xfrm flipV="1">
            <a:off x="2501903" y="2708919"/>
            <a:ext cx="1133993" cy="602913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E67E5F59-105F-FD4C-AC45-4473C8580F46}"/>
              </a:ext>
            </a:extLst>
          </p:cNvPr>
          <p:cNvSpPr/>
          <p:nvPr/>
        </p:nvSpPr>
        <p:spPr>
          <a:xfrm flipH="1" flipV="1">
            <a:off x="3627273" y="2722445"/>
            <a:ext cx="8623" cy="615043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4217EFFB-E64C-264F-84D9-456805D558EC}"/>
              </a:ext>
            </a:extLst>
          </p:cNvPr>
          <p:cNvSpPr/>
          <p:nvPr/>
        </p:nvSpPr>
        <p:spPr>
          <a:xfrm>
            <a:off x="2501902" y="2722445"/>
            <a:ext cx="1077450" cy="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0">
                <a:extLst>
                  <a:ext uri="{FF2B5EF4-FFF2-40B4-BE49-F238E27FC236}">
                    <a16:creationId xmlns:a16="http://schemas.microsoft.com/office/drawing/2014/main" id="{0C0AEF84-D86D-EA4B-9F73-D856B6A07E8C}"/>
                  </a:ext>
                </a:extLst>
              </p:cNvPr>
              <p:cNvSpPr/>
              <p:nvPr/>
            </p:nvSpPr>
            <p:spPr>
              <a:xfrm>
                <a:off x="3611342" y="2154506"/>
                <a:ext cx="638573" cy="6758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0">
                <a:extLst>
                  <a:ext uri="{FF2B5EF4-FFF2-40B4-BE49-F238E27FC236}">
                    <a16:creationId xmlns:a16="http://schemas.microsoft.com/office/drawing/2014/main" id="{0C0AEF84-D86D-EA4B-9F73-D856B6A07E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342" y="2154506"/>
                <a:ext cx="638573" cy="675891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1">
                <a:extLst>
                  <a:ext uri="{FF2B5EF4-FFF2-40B4-BE49-F238E27FC236}">
                    <a16:creationId xmlns:a16="http://schemas.microsoft.com/office/drawing/2014/main" id="{EC5A81AB-A10A-C445-B6F3-DD559A533C78}"/>
                  </a:ext>
                </a:extLst>
              </p:cNvPr>
              <p:cNvSpPr/>
              <p:nvPr/>
            </p:nvSpPr>
            <p:spPr>
              <a:xfrm>
                <a:off x="2347578" y="4212749"/>
                <a:ext cx="724493" cy="792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1">
                <a:extLst>
                  <a:ext uri="{FF2B5EF4-FFF2-40B4-BE49-F238E27FC236}">
                    <a16:creationId xmlns:a16="http://schemas.microsoft.com/office/drawing/2014/main" id="{EC5A81AB-A10A-C445-B6F3-DD559A533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578" y="4212749"/>
                <a:ext cx="724493" cy="792718"/>
              </a:xfrm>
              <a:prstGeom prst="rect">
                <a:avLst/>
              </a:prstGeom>
              <a:blipFill>
                <a:blip r:embed="rId8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22">
                <a:extLst>
                  <a:ext uri="{FF2B5EF4-FFF2-40B4-BE49-F238E27FC236}">
                    <a16:creationId xmlns:a16="http://schemas.microsoft.com/office/drawing/2014/main" id="{C573B1DD-B0D5-B543-A0BD-7DABDC37177D}"/>
                  </a:ext>
                </a:extLst>
              </p:cNvPr>
              <p:cNvSpPr/>
              <p:nvPr/>
            </p:nvSpPr>
            <p:spPr>
              <a:xfrm>
                <a:off x="940141" y="4251625"/>
                <a:ext cx="1587679" cy="715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22">
                <a:extLst>
                  <a:ext uri="{FF2B5EF4-FFF2-40B4-BE49-F238E27FC236}">
                    <a16:creationId xmlns:a16="http://schemas.microsoft.com/office/drawing/2014/main" id="{C573B1DD-B0D5-B543-A0BD-7DABDC371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41" y="4251625"/>
                <a:ext cx="1587679" cy="715645"/>
              </a:xfrm>
              <a:prstGeom prst="rect">
                <a:avLst/>
              </a:prstGeom>
              <a:blipFill>
                <a:blip r:embed="rId9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27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MA(q) </a:t>
            </a:r>
            <a:r>
              <a:rPr lang="ru-RU" sz="3200" b="1" dirty="0">
                <a:solidFill>
                  <a:srgbClr val="28516A"/>
                </a:solidFill>
              </a:rPr>
              <a:t> (скользящее среднее)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F800BE4-7E39-0C44-9DC0-0AAAE14EDD88}"/>
                  </a:ext>
                </a:extLst>
              </p:cNvPr>
              <p:cNvSpPr/>
              <p:nvPr/>
            </p:nvSpPr>
            <p:spPr>
              <a:xfrm>
                <a:off x="2650643" y="958196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F800BE4-7E39-0C44-9DC0-0AAAE14ED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643" y="958196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D4737CB-E6A1-0A40-8BB6-7EA61B4DD44E}"/>
                  </a:ext>
                </a:extLst>
              </p:cNvPr>
              <p:cNvSpPr/>
              <p:nvPr/>
            </p:nvSpPr>
            <p:spPr>
              <a:xfrm>
                <a:off x="2653740" y="1433303"/>
                <a:ext cx="26185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D4737CB-E6A1-0A40-8BB6-7EA61B4DD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740" y="1433303"/>
                <a:ext cx="2618537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вал 14">
            <a:extLst>
              <a:ext uri="{FF2B5EF4-FFF2-40B4-BE49-F238E27FC236}">
                <a16:creationId xmlns:a16="http://schemas.microsoft.com/office/drawing/2014/main" id="{68D1F2EF-FB00-134F-AD85-1770AC96CBB1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19">
            <a:extLst>
              <a:ext uri="{FF2B5EF4-FFF2-40B4-BE49-F238E27FC236}">
                <a16:creationId xmlns:a16="http://schemas.microsoft.com/office/drawing/2014/main" id="{20CE0EA5-94A4-E548-91F5-EC04AD896119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0">
                <a:extLst>
                  <a:ext uri="{FF2B5EF4-FFF2-40B4-BE49-F238E27FC236}">
                    <a16:creationId xmlns:a16="http://schemas.microsoft.com/office/drawing/2014/main" id="{2996E436-3DA6-6741-B6C6-3924478EFCCC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0">
                <a:extLst>
                  <a:ext uri="{FF2B5EF4-FFF2-40B4-BE49-F238E27FC236}">
                    <a16:creationId xmlns:a16="http://schemas.microsoft.com/office/drawing/2014/main" id="{2996E436-3DA6-6741-B6C6-3924478EFC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Прямая со стрелкой 31">
            <a:extLst>
              <a:ext uri="{FF2B5EF4-FFF2-40B4-BE49-F238E27FC236}">
                <a16:creationId xmlns:a16="http://schemas.microsoft.com/office/drawing/2014/main" id="{D4B4A120-23E3-D446-93ED-7AB0ADE8FB53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3">
            <a:extLst>
              <a:ext uri="{FF2B5EF4-FFF2-40B4-BE49-F238E27FC236}">
                <a16:creationId xmlns:a16="http://schemas.microsoft.com/office/drawing/2014/main" id="{DF4BDBF5-28A2-8244-BE3C-2240C571B907}"/>
              </a:ext>
            </a:extLst>
          </p:cNvPr>
          <p:cNvSpPr/>
          <p:nvPr/>
        </p:nvSpPr>
        <p:spPr>
          <a:xfrm>
            <a:off x="966095" y="4440903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9">
                <a:extLst>
                  <a:ext uri="{FF2B5EF4-FFF2-40B4-BE49-F238E27FC236}">
                    <a16:creationId xmlns:a16="http://schemas.microsoft.com/office/drawing/2014/main" id="{677134F9-9F59-9840-831A-4E7401B15B43}"/>
                  </a:ext>
                </a:extLst>
              </p:cNvPr>
              <p:cNvSpPr/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9">
                <a:extLst>
                  <a:ext uri="{FF2B5EF4-FFF2-40B4-BE49-F238E27FC236}">
                    <a16:creationId xmlns:a16="http://schemas.microsoft.com/office/drawing/2014/main" id="{677134F9-9F59-9840-831A-4E7401B15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2" y="4527412"/>
                <a:ext cx="774186" cy="400110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Овал 30">
            <a:extLst>
              <a:ext uri="{FF2B5EF4-FFF2-40B4-BE49-F238E27FC236}">
                <a16:creationId xmlns:a16="http://schemas.microsoft.com/office/drawing/2014/main" id="{BB6F4893-20BA-4048-AF70-250CA733AAAA}"/>
              </a:ext>
            </a:extLst>
          </p:cNvPr>
          <p:cNvSpPr/>
          <p:nvPr/>
        </p:nvSpPr>
        <p:spPr>
          <a:xfrm>
            <a:off x="966095" y="5464285"/>
            <a:ext cx="655200" cy="655200"/>
          </a:xfrm>
          <a:prstGeom prst="ellipse">
            <a:avLst/>
          </a:prstGeom>
          <a:noFill/>
          <a:ln w="38100">
            <a:solidFill>
              <a:srgbClr val="41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32">
                <a:extLst>
                  <a:ext uri="{FF2B5EF4-FFF2-40B4-BE49-F238E27FC236}">
                    <a16:creationId xmlns:a16="http://schemas.microsoft.com/office/drawing/2014/main" id="{8E612158-C762-F445-9436-E0ED1BAA1B38}"/>
                  </a:ext>
                </a:extLst>
              </p:cNvPr>
              <p:cNvSpPr/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rgbClr val="416F2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416F2F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32">
                <a:extLst>
                  <a:ext uri="{FF2B5EF4-FFF2-40B4-BE49-F238E27FC236}">
                    <a16:creationId xmlns:a16="http://schemas.microsoft.com/office/drawing/2014/main" id="{8E612158-C762-F445-9436-E0ED1BAA1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78" y="5542126"/>
                <a:ext cx="783035" cy="423770"/>
              </a:xfrm>
              <a:prstGeom prst="rect">
                <a:avLst/>
              </a:prstGeom>
              <a:blipFill>
                <a:blip r:embed="rId8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3">
                <a:extLst>
                  <a:ext uri="{FF2B5EF4-FFF2-40B4-BE49-F238E27FC236}">
                    <a16:creationId xmlns:a16="http://schemas.microsoft.com/office/drawing/2014/main" id="{C2312E9B-9126-A842-A47B-EA62BDEFAA4A}"/>
                  </a:ext>
                </a:extLst>
              </p:cNvPr>
              <p:cNvSpPr/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51A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51A153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3">
                <a:extLst>
                  <a:ext uri="{FF2B5EF4-FFF2-40B4-BE49-F238E27FC236}">
                    <a16:creationId xmlns:a16="http://schemas.microsoft.com/office/drawing/2014/main" id="{C2312E9B-9126-A842-A47B-EA62BDEFA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5043237"/>
                <a:ext cx="43473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Прямая со стрелкой 37">
            <a:extLst>
              <a:ext uri="{FF2B5EF4-FFF2-40B4-BE49-F238E27FC236}">
                <a16:creationId xmlns:a16="http://schemas.microsoft.com/office/drawing/2014/main" id="{489A36BF-56F0-0E42-84BA-D5FE1912AC92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1621295" y="3434752"/>
            <a:ext cx="1366529" cy="1218384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8">
            <a:extLst>
              <a:ext uri="{FF2B5EF4-FFF2-40B4-BE49-F238E27FC236}">
                <a16:creationId xmlns:a16="http://schemas.microsoft.com/office/drawing/2014/main" id="{FBAB28F3-82C5-9047-9A39-DE2189870961}"/>
              </a:ext>
            </a:extLst>
          </p:cNvPr>
          <p:cNvCxnSpPr>
            <a:cxnSpLocks/>
            <a:stCxn id="28" idx="7"/>
            <a:endCxn id="18" idx="2"/>
          </p:cNvCxnSpPr>
          <p:nvPr/>
        </p:nvCxnSpPr>
        <p:spPr>
          <a:xfrm flipV="1">
            <a:off x="1525343" y="3434752"/>
            <a:ext cx="1462481" cy="2125485"/>
          </a:xfrm>
          <a:prstGeom prst="straightConnector1">
            <a:avLst/>
          </a:prstGeom>
          <a:ln w="38100">
            <a:solidFill>
              <a:srgbClr val="416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15">
                <a:extLst>
                  <a:ext uri="{FF2B5EF4-FFF2-40B4-BE49-F238E27FC236}">
                    <a16:creationId xmlns:a16="http://schemas.microsoft.com/office/drawing/2014/main" id="{6CE953AA-A27A-B94F-AA42-9186C70561BC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15">
                <a:extLst>
                  <a:ext uri="{FF2B5EF4-FFF2-40B4-BE49-F238E27FC236}">
                    <a16:creationId xmlns:a16="http://schemas.microsoft.com/office/drawing/2014/main" id="{6CE953AA-A27A-B94F-AA42-9186C70561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261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Матрица поворота</a:t>
            </a:r>
          </a:p>
        </p:txBody>
      </p:sp>
      <p:sp>
        <p:nvSpPr>
          <p:cNvPr id="26" name="Содержимое 2">
            <a:extLst>
              <a:ext uri="{FF2B5EF4-FFF2-40B4-BE49-F238E27FC236}">
                <a16:creationId xmlns:a16="http://schemas.microsoft.com/office/drawing/2014/main" id="{B84A6F8C-8D7F-D146-80D9-A8F5BBD94900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10081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Любая матрица задаёт какое-то преобразование линейного пространства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3">
                <a:extLst>
                  <a:ext uri="{FF2B5EF4-FFF2-40B4-BE49-F238E27FC236}">
                    <a16:creationId xmlns:a16="http://schemas.microsoft.com/office/drawing/2014/main" id="{852D4638-8C58-9549-A776-BA43E2B78C3B}"/>
                  </a:ext>
                </a:extLst>
              </p:cNvPr>
              <p:cNvSpPr/>
              <p:nvPr/>
            </p:nvSpPr>
            <p:spPr>
              <a:xfrm>
                <a:off x="2551402" y="1624351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3">
                <a:extLst>
                  <a:ext uri="{FF2B5EF4-FFF2-40B4-BE49-F238E27FC236}">
                    <a16:creationId xmlns:a16="http://schemas.microsoft.com/office/drawing/2014/main" id="{852D4638-8C58-9549-A776-BA43E2B78C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402" y="1624351"/>
                <a:ext cx="430374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4">
                <a:extLst>
                  <a:ext uri="{FF2B5EF4-FFF2-40B4-BE49-F238E27FC236}">
                    <a16:creationId xmlns:a16="http://schemas.microsoft.com/office/drawing/2014/main" id="{7692703C-DB08-5E4F-9398-040B299E52E8}"/>
                  </a:ext>
                </a:extLst>
              </p:cNvPr>
              <p:cNvSpPr/>
              <p:nvPr/>
            </p:nvSpPr>
            <p:spPr>
              <a:xfrm>
                <a:off x="4003822" y="3337488"/>
                <a:ext cx="4231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4">
                <a:extLst>
                  <a:ext uri="{FF2B5EF4-FFF2-40B4-BE49-F238E27FC236}">
                    <a16:creationId xmlns:a16="http://schemas.microsoft.com/office/drawing/2014/main" id="{7692703C-DB08-5E4F-9398-040B299E5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822" y="3337488"/>
                <a:ext cx="42319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7">
                <a:extLst>
                  <a:ext uri="{FF2B5EF4-FFF2-40B4-BE49-F238E27FC236}">
                    <a16:creationId xmlns:a16="http://schemas.microsoft.com/office/drawing/2014/main" id="{756793C0-456F-7747-A319-5CABC6A79B5D}"/>
                  </a:ext>
                </a:extLst>
              </p:cNvPr>
              <p:cNvSpPr/>
              <p:nvPr/>
            </p:nvSpPr>
            <p:spPr>
              <a:xfrm>
                <a:off x="2092146" y="3271699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7">
                <a:extLst>
                  <a:ext uri="{FF2B5EF4-FFF2-40B4-BE49-F238E27FC236}">
                    <a16:creationId xmlns:a16="http://schemas.microsoft.com/office/drawing/2014/main" id="{756793C0-456F-7747-A319-5CABC6A79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146" y="3271699"/>
                <a:ext cx="42030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">
            <a:extLst>
              <a:ext uri="{FF2B5EF4-FFF2-40B4-BE49-F238E27FC236}">
                <a16:creationId xmlns:a16="http://schemas.microsoft.com/office/drawing/2014/main" id="{A7816C3F-19E9-3A4B-A258-4DDB202DACB8}"/>
              </a:ext>
            </a:extLst>
          </p:cNvPr>
          <p:cNvSpPr/>
          <p:nvPr/>
        </p:nvSpPr>
        <p:spPr>
          <a:xfrm flipV="1">
            <a:off x="2483768" y="1952745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D0A30CB5-97BC-8447-823C-3B14C93FD97C}"/>
              </a:ext>
            </a:extLst>
          </p:cNvPr>
          <p:cNvSpPr/>
          <p:nvPr/>
        </p:nvSpPr>
        <p:spPr>
          <a:xfrm>
            <a:off x="742500" y="3324660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2" name="Line">
            <a:extLst>
              <a:ext uri="{FF2B5EF4-FFF2-40B4-BE49-F238E27FC236}">
                <a16:creationId xmlns:a16="http://schemas.microsoft.com/office/drawing/2014/main" id="{FE0B554F-E347-0F45-A674-EEC12CD552EB}"/>
              </a:ext>
            </a:extLst>
          </p:cNvPr>
          <p:cNvSpPr/>
          <p:nvPr/>
        </p:nvSpPr>
        <p:spPr>
          <a:xfrm flipV="1">
            <a:off x="2501903" y="2708919"/>
            <a:ext cx="1133993" cy="602913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473DFB4E-ABC7-6A4B-8A94-ADEFB44C6076}"/>
              </a:ext>
            </a:extLst>
          </p:cNvPr>
          <p:cNvSpPr/>
          <p:nvPr/>
        </p:nvSpPr>
        <p:spPr>
          <a:xfrm flipH="1" flipV="1">
            <a:off x="1912761" y="2722445"/>
            <a:ext cx="571007" cy="578971"/>
          </a:xfrm>
          <a:prstGeom prst="line">
            <a:avLst/>
          </a:prstGeom>
          <a:ln w="34925">
            <a:solidFill>
              <a:srgbClr val="C0504D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F224091E-1EC9-A64B-8F39-8968C8AA6510}"/>
              </a:ext>
            </a:extLst>
          </p:cNvPr>
          <p:cNvSpPr/>
          <p:nvPr/>
        </p:nvSpPr>
        <p:spPr>
          <a:xfrm flipH="1" flipV="1">
            <a:off x="3627273" y="2722445"/>
            <a:ext cx="8623" cy="615043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DDE137A5-7E46-024D-9742-3C4DDB6FF37F}"/>
              </a:ext>
            </a:extLst>
          </p:cNvPr>
          <p:cNvSpPr/>
          <p:nvPr/>
        </p:nvSpPr>
        <p:spPr>
          <a:xfrm flipH="1" flipV="1">
            <a:off x="1912761" y="2722445"/>
            <a:ext cx="0" cy="602215"/>
          </a:xfrm>
          <a:prstGeom prst="line">
            <a:avLst/>
          </a:prstGeom>
          <a:ln w="25400">
            <a:solidFill>
              <a:srgbClr val="C0504D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7E42EC83-CA73-2849-B9EC-F0AD36F7B4D2}"/>
              </a:ext>
            </a:extLst>
          </p:cNvPr>
          <p:cNvSpPr/>
          <p:nvPr/>
        </p:nvSpPr>
        <p:spPr>
          <a:xfrm>
            <a:off x="2501902" y="2722445"/>
            <a:ext cx="1077450" cy="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F9B82E60-AC82-3644-9F8E-85BE2D7F99BA}"/>
              </a:ext>
            </a:extLst>
          </p:cNvPr>
          <p:cNvSpPr/>
          <p:nvPr/>
        </p:nvSpPr>
        <p:spPr>
          <a:xfrm>
            <a:off x="1945043" y="2722445"/>
            <a:ext cx="538725" cy="0"/>
          </a:xfrm>
          <a:prstGeom prst="line">
            <a:avLst/>
          </a:prstGeom>
          <a:ln w="25400">
            <a:solidFill>
              <a:srgbClr val="C0504D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20">
                <a:extLst>
                  <a:ext uri="{FF2B5EF4-FFF2-40B4-BE49-F238E27FC236}">
                    <a16:creationId xmlns:a16="http://schemas.microsoft.com/office/drawing/2014/main" id="{69A19365-D596-994D-8C5E-B93A1622FC60}"/>
                  </a:ext>
                </a:extLst>
              </p:cNvPr>
              <p:cNvSpPr/>
              <p:nvPr/>
            </p:nvSpPr>
            <p:spPr>
              <a:xfrm>
                <a:off x="3611342" y="2154506"/>
                <a:ext cx="638573" cy="6758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20">
                <a:extLst>
                  <a:ext uri="{FF2B5EF4-FFF2-40B4-BE49-F238E27FC236}">
                    <a16:creationId xmlns:a16="http://schemas.microsoft.com/office/drawing/2014/main" id="{69A19365-D596-994D-8C5E-B93A1622FC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342" y="2154506"/>
                <a:ext cx="638573" cy="675891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21">
                <a:extLst>
                  <a:ext uri="{FF2B5EF4-FFF2-40B4-BE49-F238E27FC236}">
                    <a16:creationId xmlns:a16="http://schemas.microsoft.com/office/drawing/2014/main" id="{C8773EEF-AA89-E74F-9B27-6DAE6C6EA2B8}"/>
                  </a:ext>
                </a:extLst>
              </p:cNvPr>
              <p:cNvSpPr/>
              <p:nvPr/>
            </p:nvSpPr>
            <p:spPr>
              <a:xfrm>
                <a:off x="2347578" y="4212749"/>
                <a:ext cx="1042401" cy="792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21">
                <a:extLst>
                  <a:ext uri="{FF2B5EF4-FFF2-40B4-BE49-F238E27FC236}">
                    <a16:creationId xmlns:a16="http://schemas.microsoft.com/office/drawing/2014/main" id="{C8773EEF-AA89-E74F-9B27-6DAE6C6EA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578" y="4212749"/>
                <a:ext cx="1042401" cy="792718"/>
              </a:xfrm>
              <a:prstGeom prst="rect">
                <a:avLst/>
              </a:prstGeom>
              <a:blipFill>
                <a:blip r:embed="rId8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22">
                <a:extLst>
                  <a:ext uri="{FF2B5EF4-FFF2-40B4-BE49-F238E27FC236}">
                    <a16:creationId xmlns:a16="http://schemas.microsoft.com/office/drawing/2014/main" id="{11C9368B-227B-2441-B5C1-9A674EE22508}"/>
                  </a:ext>
                </a:extLst>
              </p:cNvPr>
              <p:cNvSpPr/>
              <p:nvPr/>
            </p:nvSpPr>
            <p:spPr>
              <a:xfrm>
                <a:off x="940141" y="4251625"/>
                <a:ext cx="1587679" cy="715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22">
                <a:extLst>
                  <a:ext uri="{FF2B5EF4-FFF2-40B4-BE49-F238E27FC236}">
                    <a16:creationId xmlns:a16="http://schemas.microsoft.com/office/drawing/2014/main" id="{11C9368B-227B-2441-B5C1-9A674EE225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41" y="4251625"/>
                <a:ext cx="1587679" cy="715645"/>
              </a:xfrm>
              <a:prstGeom prst="rect">
                <a:avLst/>
              </a:prstGeom>
              <a:blipFill>
                <a:blip r:embed="rId9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23">
                <a:extLst>
                  <a:ext uri="{FF2B5EF4-FFF2-40B4-BE49-F238E27FC236}">
                    <a16:creationId xmlns:a16="http://schemas.microsoft.com/office/drawing/2014/main" id="{D24ABDE7-B8FB-494F-B328-554696E2FFB1}"/>
                  </a:ext>
                </a:extLst>
              </p:cNvPr>
              <p:cNvSpPr/>
              <p:nvPr/>
            </p:nvSpPr>
            <p:spPr>
              <a:xfrm>
                <a:off x="3207514" y="4245437"/>
                <a:ext cx="956929" cy="794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23">
                <a:extLst>
                  <a:ext uri="{FF2B5EF4-FFF2-40B4-BE49-F238E27FC236}">
                    <a16:creationId xmlns:a16="http://schemas.microsoft.com/office/drawing/2014/main" id="{D24ABDE7-B8FB-494F-B328-554696E2F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514" y="4245437"/>
                <a:ext cx="956929" cy="794064"/>
              </a:xfrm>
              <a:prstGeom prst="rect">
                <a:avLst/>
              </a:prstGeom>
              <a:blipFill>
                <a:blip r:embed="rId10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24">
                <a:extLst>
                  <a:ext uri="{FF2B5EF4-FFF2-40B4-BE49-F238E27FC236}">
                    <a16:creationId xmlns:a16="http://schemas.microsoft.com/office/drawing/2014/main" id="{C5827A82-7E80-5B4A-9EA5-70F9C0CC9268}"/>
                  </a:ext>
                </a:extLst>
              </p:cNvPr>
              <p:cNvSpPr/>
              <p:nvPr/>
            </p:nvSpPr>
            <p:spPr>
              <a:xfrm>
                <a:off x="1161650" y="2098082"/>
                <a:ext cx="830933" cy="676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0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24">
                <a:extLst>
                  <a:ext uri="{FF2B5EF4-FFF2-40B4-BE49-F238E27FC236}">
                    <a16:creationId xmlns:a16="http://schemas.microsoft.com/office/drawing/2014/main" id="{C5827A82-7E80-5B4A-9EA5-70F9C0CC9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50" y="2098082"/>
                <a:ext cx="830933" cy="676980"/>
              </a:xfrm>
              <a:prstGeom prst="rect">
                <a:avLst/>
              </a:prstGeom>
              <a:blipFill>
                <a:blip r:embed="rId11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94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2" name="applause.wav"/>
          </p:stSnd>
        </p:sndAc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Матрица поворота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10081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Любая матрица задаёт какое-то преобразование линейного пространства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227F21E-4ADF-3243-9312-180196BAC8A5}"/>
                  </a:ext>
                </a:extLst>
              </p:cNvPr>
              <p:cNvSpPr/>
              <p:nvPr/>
            </p:nvSpPr>
            <p:spPr>
              <a:xfrm>
                <a:off x="2551402" y="1624351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227F21E-4ADF-3243-9312-180196BAC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402" y="1624351"/>
                <a:ext cx="430374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D006FB74-97A4-0642-9015-C1FCBF8CC56B}"/>
                  </a:ext>
                </a:extLst>
              </p:cNvPr>
              <p:cNvSpPr/>
              <p:nvPr/>
            </p:nvSpPr>
            <p:spPr>
              <a:xfrm>
                <a:off x="4003822" y="3337488"/>
                <a:ext cx="4231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D006FB74-97A4-0642-9015-C1FCBF8CC5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822" y="3337488"/>
                <a:ext cx="42319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53B6A9D-8564-8144-8967-1478C16FDF01}"/>
                  </a:ext>
                </a:extLst>
              </p:cNvPr>
              <p:cNvSpPr/>
              <p:nvPr/>
            </p:nvSpPr>
            <p:spPr>
              <a:xfrm>
                <a:off x="2092146" y="3271699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53B6A9D-8564-8144-8967-1478C16FDF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146" y="3271699"/>
                <a:ext cx="42030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ine">
            <a:extLst>
              <a:ext uri="{FF2B5EF4-FFF2-40B4-BE49-F238E27FC236}">
                <a16:creationId xmlns:a16="http://schemas.microsoft.com/office/drawing/2014/main" id="{1EFCA254-A850-E84D-98E8-AE78FDAF28A7}"/>
              </a:ext>
            </a:extLst>
          </p:cNvPr>
          <p:cNvSpPr/>
          <p:nvPr/>
        </p:nvSpPr>
        <p:spPr>
          <a:xfrm flipV="1">
            <a:off x="2483768" y="1952745"/>
            <a:ext cx="1" cy="17202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182C995E-AD69-F948-A49E-979432A6A8D6}"/>
              </a:ext>
            </a:extLst>
          </p:cNvPr>
          <p:cNvSpPr/>
          <p:nvPr/>
        </p:nvSpPr>
        <p:spPr>
          <a:xfrm>
            <a:off x="742500" y="3324660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6F085455-BBEC-584F-A2C0-9050C2228FB9}"/>
              </a:ext>
            </a:extLst>
          </p:cNvPr>
          <p:cNvSpPr/>
          <p:nvPr/>
        </p:nvSpPr>
        <p:spPr>
          <a:xfrm flipV="1">
            <a:off x="2501903" y="2708919"/>
            <a:ext cx="1133993" cy="602913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25D66DB7-B19B-2540-9D27-61B200DCE51C}"/>
              </a:ext>
            </a:extLst>
          </p:cNvPr>
          <p:cNvSpPr/>
          <p:nvPr/>
        </p:nvSpPr>
        <p:spPr>
          <a:xfrm flipH="1" flipV="1">
            <a:off x="1912761" y="2722445"/>
            <a:ext cx="571007" cy="578971"/>
          </a:xfrm>
          <a:prstGeom prst="line">
            <a:avLst/>
          </a:prstGeom>
          <a:ln w="34925">
            <a:solidFill>
              <a:srgbClr val="C0504D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CEAEB194-10F3-1E46-9172-FB3FA08DEFBD}"/>
              </a:ext>
            </a:extLst>
          </p:cNvPr>
          <p:cNvSpPr/>
          <p:nvPr/>
        </p:nvSpPr>
        <p:spPr>
          <a:xfrm flipH="1" flipV="1">
            <a:off x="3627273" y="2722445"/>
            <a:ext cx="8623" cy="615043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26D87D6E-0801-B64B-80AA-5DDE31932295}"/>
              </a:ext>
            </a:extLst>
          </p:cNvPr>
          <p:cNvSpPr/>
          <p:nvPr/>
        </p:nvSpPr>
        <p:spPr>
          <a:xfrm flipH="1" flipV="1">
            <a:off x="1912761" y="2722445"/>
            <a:ext cx="0" cy="602215"/>
          </a:xfrm>
          <a:prstGeom prst="line">
            <a:avLst/>
          </a:prstGeom>
          <a:ln w="25400">
            <a:solidFill>
              <a:srgbClr val="C0504D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67F7179A-5055-F24B-9F42-69F5FC358611}"/>
              </a:ext>
            </a:extLst>
          </p:cNvPr>
          <p:cNvSpPr/>
          <p:nvPr/>
        </p:nvSpPr>
        <p:spPr>
          <a:xfrm>
            <a:off x="2501902" y="2722445"/>
            <a:ext cx="1077450" cy="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EE394400-27AC-974E-9F9A-9CE17F31CD87}"/>
              </a:ext>
            </a:extLst>
          </p:cNvPr>
          <p:cNvSpPr/>
          <p:nvPr/>
        </p:nvSpPr>
        <p:spPr>
          <a:xfrm>
            <a:off x="1945043" y="2722445"/>
            <a:ext cx="538725" cy="0"/>
          </a:xfrm>
          <a:prstGeom prst="line">
            <a:avLst/>
          </a:prstGeom>
          <a:ln w="25400">
            <a:solidFill>
              <a:srgbClr val="C0504D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27598DD4-0A2B-8E45-A377-63198C1061FD}"/>
                  </a:ext>
                </a:extLst>
              </p:cNvPr>
              <p:cNvSpPr/>
              <p:nvPr/>
            </p:nvSpPr>
            <p:spPr>
              <a:xfrm>
                <a:off x="3611342" y="2154506"/>
                <a:ext cx="638573" cy="6758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27598DD4-0A2B-8E45-A377-63198C1061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342" y="2154506"/>
                <a:ext cx="638573" cy="675891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9FC2BFA-1EF6-F944-9EB4-60E7C09BDC17}"/>
                  </a:ext>
                </a:extLst>
              </p:cNvPr>
              <p:cNvSpPr/>
              <p:nvPr/>
            </p:nvSpPr>
            <p:spPr>
              <a:xfrm>
                <a:off x="2347578" y="4212749"/>
                <a:ext cx="1042401" cy="792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9FC2BFA-1EF6-F944-9EB4-60E7C09BD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578" y="4212749"/>
                <a:ext cx="1042401" cy="792718"/>
              </a:xfrm>
              <a:prstGeom prst="rect">
                <a:avLst/>
              </a:prstGeom>
              <a:blipFill>
                <a:blip r:embed="rId8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60BEBD1-0364-1746-A1A7-66589969B4FD}"/>
                  </a:ext>
                </a:extLst>
              </p:cNvPr>
              <p:cNvSpPr/>
              <p:nvPr/>
            </p:nvSpPr>
            <p:spPr>
              <a:xfrm>
                <a:off x="940141" y="4251625"/>
                <a:ext cx="1587679" cy="715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60BEBD1-0364-1746-A1A7-66589969B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41" y="4251625"/>
                <a:ext cx="1587679" cy="715645"/>
              </a:xfrm>
              <a:prstGeom prst="rect">
                <a:avLst/>
              </a:prstGeom>
              <a:blipFill>
                <a:blip r:embed="rId9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43E15E3-037B-0440-99AD-49D81EF5D9B5}"/>
                  </a:ext>
                </a:extLst>
              </p:cNvPr>
              <p:cNvSpPr/>
              <p:nvPr/>
            </p:nvSpPr>
            <p:spPr>
              <a:xfrm>
                <a:off x="3207514" y="4245437"/>
                <a:ext cx="956929" cy="794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43E15E3-037B-0440-99AD-49D81EF5D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514" y="4245437"/>
                <a:ext cx="956929" cy="794064"/>
              </a:xfrm>
              <a:prstGeom prst="rect">
                <a:avLst/>
              </a:prstGeom>
              <a:blipFill>
                <a:blip r:embed="rId10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C491FBBC-669B-6E48-8003-5DFDB819554C}"/>
                  </a:ext>
                </a:extLst>
              </p:cNvPr>
              <p:cNvSpPr/>
              <p:nvPr/>
            </p:nvSpPr>
            <p:spPr>
              <a:xfrm>
                <a:off x="1161650" y="2098082"/>
                <a:ext cx="830933" cy="676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0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C491FBBC-669B-6E48-8003-5DFDB819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50" y="2098082"/>
                <a:ext cx="830933" cy="676980"/>
              </a:xfrm>
              <a:prstGeom prst="rect">
                <a:avLst/>
              </a:prstGeom>
              <a:blipFill>
                <a:blip r:embed="rId11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Содержимое 2">
                <a:extLst>
                  <a:ext uri="{FF2B5EF4-FFF2-40B4-BE49-F238E27FC236}">
                    <a16:creationId xmlns:a16="http://schemas.microsoft.com/office/drawing/2014/main" id="{AC9C4085-926D-1041-A9A7-3F92ACC114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7513" y="3959043"/>
                <a:ext cx="3814345" cy="100811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51ADA1"/>
                    </a:solidFill>
                    <a:latin typeface="Myriad Pro" pitchFamily="34" charset="0"/>
                  </a:rPr>
                  <a:t>Такая матрица задаёт зеркальное отображение относительно оси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51ADA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sz="2400" dirty="0">
                    <a:solidFill>
                      <a:srgbClr val="51ADA1"/>
                    </a:solidFill>
                  </a:rPr>
                  <a:t> и сжатие по оси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51ADA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sz="2400" dirty="0">
                    <a:solidFill>
                      <a:srgbClr val="51ADA1"/>
                    </a:solidFill>
                  </a:rPr>
                  <a:t> в два раза</a:t>
                </a:r>
              </a:p>
            </p:txBody>
          </p:sp>
        </mc:Choice>
        <mc:Fallback xmlns="">
          <p:sp>
            <p:nvSpPr>
              <p:cNvPr id="26" name="Содержимое 2">
                <a:extLst>
                  <a:ext uri="{FF2B5EF4-FFF2-40B4-BE49-F238E27FC236}">
                    <a16:creationId xmlns:a16="http://schemas.microsoft.com/office/drawing/2014/main" id="{AC9C4085-926D-1041-A9A7-3F92ACC11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513" y="3959043"/>
                <a:ext cx="3814345" cy="1008112"/>
              </a:xfrm>
              <a:prstGeom prst="rect">
                <a:avLst/>
              </a:prstGeom>
              <a:blipFill>
                <a:blip r:embed="rId12"/>
                <a:stretch>
                  <a:fillRect l="-4983" t="-8642" b="-617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Овал 26">
            <a:extLst>
              <a:ext uri="{FF2B5EF4-FFF2-40B4-BE49-F238E27FC236}">
                <a16:creationId xmlns:a16="http://schemas.microsoft.com/office/drawing/2014/main" id="{01AE6490-E4AC-F049-851E-6759497868AF}"/>
              </a:ext>
            </a:extLst>
          </p:cNvPr>
          <p:cNvSpPr/>
          <p:nvPr/>
        </p:nvSpPr>
        <p:spPr>
          <a:xfrm>
            <a:off x="940141" y="4163012"/>
            <a:ext cx="1624303" cy="1040624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89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Матрица поворота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432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По аналогии можно задать матрицу для поворотов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Содержимое 2">
                <a:extLst>
                  <a:ext uri="{FF2B5EF4-FFF2-40B4-BE49-F238E27FC236}">
                    <a16:creationId xmlns:a16="http://schemas.microsoft.com/office/drawing/2014/main" id="{DE573DC6-8AC5-D14D-A03A-BB1E75EF7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2636912"/>
                <a:ext cx="7920880" cy="332421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угол поворота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Если мы хотим сезонность с периодом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мы можем взять углы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: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5C5B5C"/>
                  </a:solidFill>
                  <a:latin typeface="Myriad Pro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Тогда за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ru-RU" sz="2400" dirty="0">
                    <a:solidFill>
                      <a:srgbClr val="5C5B5C"/>
                    </a:solidFill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шагов мы сделаем полный поворот </a:t>
                </a:r>
                <a:b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</a:b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и вернёмся в исходную точку</a:t>
                </a:r>
              </a:p>
            </p:txBody>
          </p:sp>
        </mc:Choice>
        <mc:Fallback xmlns="">
          <p:sp>
            <p:nvSpPr>
              <p:cNvPr id="28" name="Содержимое 2">
                <a:extLst>
                  <a:ext uri="{FF2B5EF4-FFF2-40B4-BE49-F238E27FC236}">
                    <a16:creationId xmlns:a16="http://schemas.microsoft.com/office/drawing/2014/main" id="{DE573DC6-8AC5-D14D-A03A-BB1E75EF7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636912"/>
                <a:ext cx="7920880" cy="3324214"/>
              </a:xfrm>
              <a:prstGeom prst="rect">
                <a:avLst/>
              </a:prstGeom>
              <a:blipFill>
                <a:blip r:embed="rId4"/>
                <a:stretch>
                  <a:fillRect l="-2244" t="-2662" b="-190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22">
                <a:extLst>
                  <a:ext uri="{FF2B5EF4-FFF2-40B4-BE49-F238E27FC236}">
                    <a16:creationId xmlns:a16="http://schemas.microsoft.com/office/drawing/2014/main" id="{1ECF435C-F10A-2645-BFF1-88F3DB0C3387}"/>
                  </a:ext>
                </a:extLst>
              </p:cNvPr>
              <p:cNvSpPr/>
              <p:nvPr/>
            </p:nvSpPr>
            <p:spPr>
              <a:xfrm>
                <a:off x="3010790" y="1489155"/>
                <a:ext cx="2316339" cy="715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22">
                <a:extLst>
                  <a:ext uri="{FF2B5EF4-FFF2-40B4-BE49-F238E27FC236}">
                    <a16:creationId xmlns:a16="http://schemas.microsoft.com/office/drawing/2014/main" id="{1ECF435C-F10A-2645-BFF1-88F3DB0C33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790" y="1489155"/>
                <a:ext cx="2316339" cy="715709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74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Матрица поворота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432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По аналогии можно задать матрицу для поворотов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A15B0368-57C0-1D4C-8A13-29AEC6ABFFEA}"/>
                  </a:ext>
                </a:extLst>
              </p:cNvPr>
              <p:cNvSpPr/>
              <p:nvPr/>
            </p:nvSpPr>
            <p:spPr>
              <a:xfrm>
                <a:off x="2051720" y="3645024"/>
                <a:ext cx="4609787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A15B0368-57C0-1D4C-8A13-29AEC6ABF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3645024"/>
                <a:ext cx="4609787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Содержимое 2">
            <a:extLst>
              <a:ext uri="{FF2B5EF4-FFF2-40B4-BE49-F238E27FC236}">
                <a16:creationId xmlns:a16="http://schemas.microsoft.com/office/drawing/2014/main" id="{C51D854F-493A-624A-AAFC-D70182546426}"/>
              </a:ext>
            </a:extLst>
          </p:cNvPr>
          <p:cNvSpPr txBox="1">
            <a:spLocks/>
          </p:cNvSpPr>
          <p:nvPr/>
        </p:nvSpPr>
        <p:spPr>
          <a:xfrm>
            <a:off x="611560" y="2636912"/>
            <a:ext cx="8064896" cy="828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Запишем динамику нашей точки через матрицу поворотов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5DD91E96-81DB-C94E-8229-B0517D7DC7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4941168"/>
                <a:ext cx="7344816" cy="82800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</a:pP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У точки на плоскости две координаты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,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мы наблюдаем за движением координаты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вторая координата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 для нас важной роли не играет </a:t>
                </a:r>
                <a:endParaRPr lang="en-US" sz="2400" dirty="0">
                  <a:solidFill>
                    <a:srgbClr val="373737"/>
                  </a:solidFill>
                  <a:latin typeface="Myriad Pro" pitchFamily="34" charset="0"/>
                </a:endParaRPr>
              </a:p>
            </p:txBody>
          </p:sp>
        </mc:Choice>
        <mc:Fallback xmlns="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5DD91E96-81DB-C94E-8229-B0517D7DC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941168"/>
                <a:ext cx="7344816" cy="828001"/>
              </a:xfrm>
              <a:prstGeom prst="rect">
                <a:avLst/>
              </a:prstGeom>
              <a:blipFill>
                <a:blip r:embed="rId5"/>
                <a:stretch>
                  <a:fillRect l="-2418" t="-12121" b="-530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22">
                <a:extLst>
                  <a:ext uri="{FF2B5EF4-FFF2-40B4-BE49-F238E27FC236}">
                    <a16:creationId xmlns:a16="http://schemas.microsoft.com/office/drawing/2014/main" id="{6EEF81A8-A0BF-D641-AB59-8ACCDEB0F6B8}"/>
                  </a:ext>
                </a:extLst>
              </p:cNvPr>
              <p:cNvSpPr/>
              <p:nvPr/>
            </p:nvSpPr>
            <p:spPr>
              <a:xfrm>
                <a:off x="3010790" y="1489155"/>
                <a:ext cx="2316339" cy="715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22">
                <a:extLst>
                  <a:ext uri="{FF2B5EF4-FFF2-40B4-BE49-F238E27FC236}">
                    <a16:creationId xmlns:a16="http://schemas.microsoft.com/office/drawing/2014/main" id="{6EEF81A8-A0BF-D641-AB59-8ACCDEB0F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790" y="1489155"/>
                <a:ext cx="2316339" cy="715709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92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Матрица поворота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064896" cy="43204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defPPr>
                  <a:defRPr lang="ru-RU"/>
                </a:defPPr>
                <a:lvl1pPr marL="342900" indent="-3429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Arial" pitchFamily="34" charset="0"/>
                  <a:buChar char="•"/>
                  <a:defRPr sz="2400">
                    <a:solidFill>
                      <a:srgbClr val="373737"/>
                    </a:solidFill>
                    <a:latin typeface="Myriad Pro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r>
                  <a:rPr lang="ru-RU" dirty="0"/>
                  <a:t>Тогда динамика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rgbClr val="28516A"/>
                    </a:solidFill>
                  </a:rPr>
                  <a:t> </a:t>
                </a:r>
                <a:r>
                  <a:rPr lang="ru-RU" dirty="0"/>
                  <a:t>будет выглядеть следующим образом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Содержимое 2">
                <a:extLst>
                  <a:ext uri="{FF2B5EF4-FFF2-40B4-BE49-F238E27FC236}">
                    <a16:creationId xmlns:a16="http://schemas.microsoft.com/office/drawing/2014/main" id="{AB174BBF-A673-3248-8634-CD41DE40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064896" cy="432048"/>
              </a:xfrm>
              <a:prstGeom prst="rect">
                <a:avLst/>
              </a:prstGeom>
              <a:blipFill>
                <a:blip r:embed="rId4"/>
                <a:stretch>
                  <a:fillRect l="-2201" t="-20000" b="-2857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C1980FE6-AF02-9949-B0D6-9425927C03B7}"/>
                  </a:ext>
                </a:extLst>
              </p:cNvPr>
              <p:cNvSpPr/>
              <p:nvPr/>
            </p:nvSpPr>
            <p:spPr>
              <a:xfrm>
                <a:off x="3203848" y="5168891"/>
                <a:ext cx="4940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C1980FE6-AF02-9949-B0D6-9425927C0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5168891"/>
                <a:ext cx="49404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2B61F14-8ADE-314D-B41E-EAE7D9741D14}"/>
                  </a:ext>
                </a:extLst>
              </p:cNvPr>
              <p:cNvSpPr/>
              <p:nvPr/>
            </p:nvSpPr>
            <p:spPr>
              <a:xfrm>
                <a:off x="1187624" y="5122725"/>
                <a:ext cx="420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2B61F14-8ADE-314D-B41E-EAE7D9741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122725"/>
                <a:ext cx="42030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4B2A4F-0949-B348-ACC0-0D3B37E7B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644" y="2847953"/>
            <a:ext cx="6840760" cy="23017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4939600-1E2A-2B41-B51A-38607FB9E4C2}"/>
                  </a:ext>
                </a:extLst>
              </p:cNvPr>
              <p:cNvSpPr/>
              <p:nvPr/>
            </p:nvSpPr>
            <p:spPr>
              <a:xfrm>
                <a:off x="5274574" y="5215058"/>
                <a:ext cx="4940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4939600-1E2A-2B41-B51A-38607FB9E4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574" y="5215058"/>
                <a:ext cx="49404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6A6E0191-25F6-5347-B7B0-B24C623BE0E4}"/>
                  </a:ext>
                </a:extLst>
              </p:cNvPr>
              <p:cNvSpPr/>
              <p:nvPr/>
            </p:nvSpPr>
            <p:spPr>
              <a:xfrm>
                <a:off x="7236296" y="5219908"/>
                <a:ext cx="4940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ru-RU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6A6E0191-25F6-5347-B7B0-B24C623BE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5219908"/>
                <a:ext cx="49404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D3E9D14-12FB-AF4A-AF41-EE38FB438959}"/>
                  </a:ext>
                </a:extLst>
              </p:cNvPr>
              <p:cNvSpPr/>
              <p:nvPr/>
            </p:nvSpPr>
            <p:spPr>
              <a:xfrm>
                <a:off x="1907704" y="1515332"/>
                <a:ext cx="4609787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D3E9D14-12FB-AF4A-AF41-EE38FB438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1515332"/>
                <a:ext cx="4609787" cy="9221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B597A1F-FDEA-934E-BC99-4173FC04E724}"/>
                  </a:ext>
                </a:extLst>
              </p:cNvPr>
              <p:cNvSpPr/>
              <p:nvPr/>
            </p:nvSpPr>
            <p:spPr>
              <a:xfrm>
                <a:off x="634419" y="2286273"/>
                <a:ext cx="5069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B597A1F-FDEA-934E-BC99-4173FC04E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19" y="2286273"/>
                <a:ext cx="50693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EE959DC0-F4C7-444D-A951-CAD29CA0DC62}"/>
                  </a:ext>
                </a:extLst>
              </p:cNvPr>
              <p:cNvSpPr/>
              <p:nvPr/>
            </p:nvSpPr>
            <p:spPr>
              <a:xfrm>
                <a:off x="8162019" y="3740534"/>
                <a:ext cx="3797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EE959DC0-F4C7-444D-A951-CAD29CA0D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019" y="3740534"/>
                <a:ext cx="379719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ine">
            <a:extLst>
              <a:ext uri="{FF2B5EF4-FFF2-40B4-BE49-F238E27FC236}">
                <a16:creationId xmlns:a16="http://schemas.microsoft.com/office/drawing/2014/main" id="{AABF3CCF-5592-F047-BB84-ECE4CC2637B3}"/>
              </a:ext>
            </a:extLst>
          </p:cNvPr>
          <p:cNvSpPr/>
          <p:nvPr/>
        </p:nvSpPr>
        <p:spPr>
          <a:xfrm flipV="1">
            <a:off x="1122662" y="2527546"/>
            <a:ext cx="0" cy="2573267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00211CEA-00B2-6E4F-9F23-5E991CCF2D45}"/>
              </a:ext>
            </a:extLst>
          </p:cNvPr>
          <p:cNvSpPr/>
          <p:nvPr/>
        </p:nvSpPr>
        <p:spPr>
          <a:xfrm flipV="1">
            <a:off x="899592" y="4009851"/>
            <a:ext cx="7272808" cy="29602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30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Матрица поворота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064896" cy="432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Добавим к уравнению случайную ошибку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D3E9D14-12FB-AF4A-AF41-EE38FB438959}"/>
                  </a:ext>
                </a:extLst>
              </p:cNvPr>
              <p:cNvSpPr/>
              <p:nvPr/>
            </p:nvSpPr>
            <p:spPr>
              <a:xfrm>
                <a:off x="1731800" y="1475193"/>
                <a:ext cx="5591466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D3E9D14-12FB-AF4A-AF41-EE38FB438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00" y="1475193"/>
                <a:ext cx="5591466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Содержимое 2">
            <a:extLst>
              <a:ext uri="{FF2B5EF4-FFF2-40B4-BE49-F238E27FC236}">
                <a16:creationId xmlns:a16="http://schemas.microsoft.com/office/drawing/2014/main" id="{40B1E16E-CEAF-584C-90E9-115BF59020D2}"/>
              </a:ext>
            </a:extLst>
          </p:cNvPr>
          <p:cNvSpPr txBox="1">
            <a:spLocks/>
          </p:cNvSpPr>
          <p:nvPr/>
        </p:nvSpPr>
        <p:spPr>
          <a:xfrm>
            <a:off x="611560" y="2708920"/>
            <a:ext cx="8064896" cy="7200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реальных данных несколько частот могут накладываться друг на друга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7A8DD3B3-2653-D84B-B470-B752182EDB5C}"/>
                  </a:ext>
                </a:extLst>
              </p:cNvPr>
              <p:cNvSpPr/>
              <p:nvPr/>
            </p:nvSpPr>
            <p:spPr>
              <a:xfrm>
                <a:off x="2248864" y="3935739"/>
                <a:ext cx="4557338" cy="4737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7A8DD3B3-2653-D84B-B470-B752182ED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864" y="3935739"/>
                <a:ext cx="4557338" cy="473719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Содержимое 2">
            <a:extLst>
              <a:ext uri="{FF2B5EF4-FFF2-40B4-BE49-F238E27FC236}">
                <a16:creationId xmlns:a16="http://schemas.microsoft.com/office/drawing/2014/main" id="{283F0714-5235-9448-A604-A3DFD1401777}"/>
              </a:ext>
            </a:extLst>
          </p:cNvPr>
          <p:cNvSpPr txBox="1">
            <a:spLocks/>
          </p:cNvSpPr>
          <p:nvPr/>
        </p:nvSpPr>
        <p:spPr>
          <a:xfrm>
            <a:off x="611560" y="4746959"/>
            <a:ext cx="8064896" cy="7200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итоговую компоненту войдут полугодовые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месячные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квартальные частоты и так далее</a:t>
            </a:r>
          </a:p>
        </p:txBody>
      </p:sp>
    </p:spTree>
    <p:extLst>
      <p:ext uri="{BB962C8B-B14F-4D97-AF65-F5344CB8AC3E}">
        <p14:creationId xmlns:p14="http://schemas.microsoft.com/office/powerpoint/2010/main" val="61795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TBATS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208912" cy="10081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Попробуем объединить все те модели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подходы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которые мы знаем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в одного большого монстра</a:t>
            </a:r>
          </a:p>
        </p:txBody>
      </p:sp>
    </p:spTree>
    <p:extLst>
      <p:ext uri="{BB962C8B-B14F-4D97-AF65-F5344CB8AC3E}">
        <p14:creationId xmlns:p14="http://schemas.microsoft.com/office/powerpoint/2010/main" val="176941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TBATS </a:t>
            </a:r>
            <a:r>
              <a:rPr lang="ru-RU" sz="3200" b="1" dirty="0">
                <a:solidFill>
                  <a:srgbClr val="28516A"/>
                </a:solidFill>
              </a:rPr>
              <a:t>это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F70129DA-5AA9-C24A-A590-3100825ED312}"/>
                  </a:ext>
                </a:extLst>
              </p:cNvPr>
              <p:cNvSpPr/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наблюдаемое значение ряда</a:t>
                </a:r>
                <a:endParaRPr lang="ru-RU" sz="24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F70129DA-5AA9-C24A-A590-3100825ED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  <a:blipFill>
                <a:blip r:embed="rId4"/>
                <a:stretch>
                  <a:fillRect l="-272" t="-7895" r="-1902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44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TBATS </a:t>
            </a:r>
            <a:r>
              <a:rPr lang="ru-RU" sz="3200" b="1" dirty="0">
                <a:solidFill>
                  <a:srgbClr val="28516A"/>
                </a:solidFill>
              </a:rPr>
              <a:t>это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22ABA6-1406-974C-A4E2-BBAE9835D64B}"/>
              </a:ext>
            </a:extLst>
          </p:cNvPr>
          <p:cNvSpPr txBox="1"/>
          <p:nvPr/>
        </p:nvSpPr>
        <p:spPr>
          <a:xfrm>
            <a:off x="4555393" y="1221887"/>
            <a:ext cx="3139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Трансформация Бокса-Кокса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A9AB729-B8DB-BD4C-941D-9B0C9D0620A9}"/>
                  </a:ext>
                </a:extLst>
              </p:cNvPr>
              <p:cNvSpPr/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A9AB729-B8DB-BD4C-941D-9B0C9D062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  <a:blipFill>
                <a:blip r:embed="rId4"/>
                <a:stretch>
                  <a:fillRect l="-43034" t="-214655" b="-3077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3">
                <a:extLst>
                  <a:ext uri="{FF2B5EF4-FFF2-40B4-BE49-F238E27FC236}">
                    <a16:creationId xmlns:a16="http://schemas.microsoft.com/office/drawing/2014/main" id="{111B8670-9BF9-2D49-B819-91509F3737EB}"/>
                  </a:ext>
                </a:extLst>
              </p:cNvPr>
              <p:cNvSpPr/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наблюдаемое значение ряда</a:t>
                </a:r>
                <a:endParaRPr lang="ru-RU" sz="2400" dirty="0"/>
              </a:p>
            </p:txBody>
          </p:sp>
        </mc:Choice>
        <mc:Fallback xmlns="">
          <p:sp>
            <p:nvSpPr>
              <p:cNvPr id="7" name="Прямоугольник 3">
                <a:extLst>
                  <a:ext uri="{FF2B5EF4-FFF2-40B4-BE49-F238E27FC236}">
                    <a16:creationId xmlns:a16="http://schemas.microsoft.com/office/drawing/2014/main" id="{111B8670-9BF9-2D49-B819-91509F373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  <a:blipFill>
                <a:blip r:embed="rId5"/>
                <a:stretch>
                  <a:fillRect l="-272" t="-7895" r="-1902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>
                <a:solidFill>
                  <a:srgbClr val="28516A"/>
                </a:solidFill>
              </a:rPr>
              <a:t>TBATS </a:t>
            </a:r>
            <a:r>
              <a:rPr lang="ru-RU" sz="3200" b="1" dirty="0">
                <a:solidFill>
                  <a:srgbClr val="28516A"/>
                </a:solidFill>
              </a:rPr>
              <a:t>это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5FFE8D6-6E3B-3442-A481-DD6FE876E82F}"/>
                  </a:ext>
                </a:extLst>
              </p:cNvPr>
              <p:cNvSpPr/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5FFE8D6-6E3B-3442-A481-DD6FE876E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  <a:blipFill>
                <a:blip r:embed="rId4"/>
                <a:stretch>
                  <a:fillRect l="-43034" t="-214655" b="-3077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870CD61-921D-F247-BD64-8EA8FDDF27C8}"/>
                  </a:ext>
                </a:extLst>
              </p:cNvPr>
              <p:cNvSpPr/>
              <p:nvPr/>
            </p:nvSpPr>
            <p:spPr>
              <a:xfrm>
                <a:off x="894854" y="3045407"/>
                <a:ext cx="6627254" cy="84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870CD61-921D-F247-BD64-8EA8FDDF2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54" y="3045407"/>
                <a:ext cx="6627254" cy="848246"/>
              </a:xfrm>
              <a:prstGeom prst="rect">
                <a:avLst/>
              </a:prstGeom>
              <a:blipFill>
                <a:blip r:embed="rId5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3">
                <a:extLst>
                  <a:ext uri="{FF2B5EF4-FFF2-40B4-BE49-F238E27FC236}">
                    <a16:creationId xmlns:a16="http://schemas.microsoft.com/office/drawing/2014/main" id="{EE918E4B-A52C-F548-A8F7-BB71E7E272BD}"/>
                  </a:ext>
                </a:extLst>
              </p:cNvPr>
              <p:cNvSpPr/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наблюдаемое значение ряда</a:t>
                </a:r>
                <a:endParaRPr lang="ru-RU" sz="2400" dirty="0"/>
              </a:p>
            </p:txBody>
          </p:sp>
        </mc:Choice>
        <mc:Fallback xmlns="">
          <p:sp>
            <p:nvSpPr>
              <p:cNvPr id="6" name="Прямоугольник 3">
                <a:extLst>
                  <a:ext uri="{FF2B5EF4-FFF2-40B4-BE49-F238E27FC236}">
                    <a16:creationId xmlns:a16="http://schemas.microsoft.com/office/drawing/2014/main" id="{EE918E4B-A52C-F548-A8F7-BB71E7E27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  <a:blipFill>
                <a:blip r:embed="rId6"/>
                <a:stretch>
                  <a:fillRect l="-272" t="-7895" r="-1902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27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AR(p) </a:t>
            </a:r>
            <a:r>
              <a:rPr lang="ru-RU" sz="3200" b="1" dirty="0">
                <a:solidFill>
                  <a:srgbClr val="28516A"/>
                </a:solidFill>
              </a:rPr>
              <a:t> (авторегрессия)</a:t>
            </a:r>
          </a:p>
        </p:txBody>
      </p:sp>
      <p:sp>
        <p:nvSpPr>
          <p:cNvPr id="22" name="Овал 7">
            <a:extLst>
              <a:ext uri="{FF2B5EF4-FFF2-40B4-BE49-F238E27FC236}">
                <a16:creationId xmlns:a16="http://schemas.microsoft.com/office/drawing/2014/main" id="{29D0DCE3-2EB1-6345-9DB1-7589DB19D524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10">
                <a:extLst>
                  <a:ext uri="{FF2B5EF4-FFF2-40B4-BE49-F238E27FC236}">
                    <a16:creationId xmlns:a16="http://schemas.microsoft.com/office/drawing/2014/main" id="{31A8F9F7-53E5-7741-865E-3395794760FF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10">
                <a:extLst>
                  <a:ext uri="{FF2B5EF4-FFF2-40B4-BE49-F238E27FC236}">
                    <a16:creationId xmlns:a16="http://schemas.microsoft.com/office/drawing/2014/main" id="{31A8F9F7-53E5-7741-865E-339579476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4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вал 11">
            <a:extLst>
              <a:ext uri="{FF2B5EF4-FFF2-40B4-BE49-F238E27FC236}">
                <a16:creationId xmlns:a16="http://schemas.microsoft.com/office/drawing/2014/main" id="{ECF4A7E0-A87A-5E46-987C-4DD2C07DE1F7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12">
            <a:extLst>
              <a:ext uri="{FF2B5EF4-FFF2-40B4-BE49-F238E27FC236}">
                <a16:creationId xmlns:a16="http://schemas.microsoft.com/office/drawing/2014/main" id="{28DAE1E7-8584-EC4E-B987-AD07874A442D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14">
            <a:extLst>
              <a:ext uri="{FF2B5EF4-FFF2-40B4-BE49-F238E27FC236}">
                <a16:creationId xmlns:a16="http://schemas.microsoft.com/office/drawing/2014/main" id="{9B254954-78CC-864A-867E-3656FF5A15E2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16">
                <a:extLst>
                  <a:ext uri="{FF2B5EF4-FFF2-40B4-BE49-F238E27FC236}">
                    <a16:creationId xmlns:a16="http://schemas.microsoft.com/office/drawing/2014/main" id="{BA8FFC2A-F09B-6349-B72D-0677B035F2C3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16">
                <a:extLst>
                  <a:ext uri="{FF2B5EF4-FFF2-40B4-BE49-F238E27FC236}">
                    <a16:creationId xmlns:a16="http://schemas.microsoft.com/office/drawing/2014/main" id="{BA8FFC2A-F09B-6349-B72D-0677B035F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17">
                <a:extLst>
                  <a:ext uri="{FF2B5EF4-FFF2-40B4-BE49-F238E27FC236}">
                    <a16:creationId xmlns:a16="http://schemas.microsoft.com/office/drawing/2014/main" id="{FF384EFA-C42D-F845-A0DE-7CF9AE07E725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17">
                <a:extLst>
                  <a:ext uri="{FF2B5EF4-FFF2-40B4-BE49-F238E27FC236}">
                    <a16:creationId xmlns:a16="http://schemas.microsoft.com/office/drawing/2014/main" id="{FF384EFA-C42D-F845-A0DE-7CF9AE07E7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6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18">
                <a:extLst>
                  <a:ext uri="{FF2B5EF4-FFF2-40B4-BE49-F238E27FC236}">
                    <a16:creationId xmlns:a16="http://schemas.microsoft.com/office/drawing/2014/main" id="{CFF96FD8-6616-0B49-9C94-38B047975B3A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18">
                <a:extLst>
                  <a:ext uri="{FF2B5EF4-FFF2-40B4-BE49-F238E27FC236}">
                    <a16:creationId xmlns:a16="http://schemas.microsoft.com/office/drawing/2014/main" id="{CFF96FD8-6616-0B49-9C94-38B047975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Овал 19">
            <a:extLst>
              <a:ext uri="{FF2B5EF4-FFF2-40B4-BE49-F238E27FC236}">
                <a16:creationId xmlns:a16="http://schemas.microsoft.com/office/drawing/2014/main" id="{6E6C5FD8-BF55-B148-A15E-23024B9D7026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20">
                <a:extLst>
                  <a:ext uri="{FF2B5EF4-FFF2-40B4-BE49-F238E27FC236}">
                    <a16:creationId xmlns:a16="http://schemas.microsoft.com/office/drawing/2014/main" id="{F548546E-2C09-B146-8CDA-6B45C8591A7E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20">
                <a:extLst>
                  <a:ext uri="{FF2B5EF4-FFF2-40B4-BE49-F238E27FC236}">
                    <a16:creationId xmlns:a16="http://schemas.microsoft.com/office/drawing/2014/main" id="{F548546E-2C09-B146-8CDA-6B45C8591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8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Прямая со стрелкой 22">
            <a:extLst>
              <a:ext uri="{FF2B5EF4-FFF2-40B4-BE49-F238E27FC236}">
                <a16:creationId xmlns:a16="http://schemas.microsoft.com/office/drawing/2014/main" id="{2929BC22-B31B-4446-8614-27754B51ADD0}"/>
              </a:ext>
            </a:extLst>
          </p:cNvPr>
          <p:cNvCxnSpPr>
            <a:cxnSpLocks/>
            <a:stCxn id="26" idx="5"/>
            <a:endCxn id="28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26">
            <a:extLst>
              <a:ext uri="{FF2B5EF4-FFF2-40B4-BE49-F238E27FC236}">
                <a16:creationId xmlns:a16="http://schemas.microsoft.com/office/drawing/2014/main" id="{E3F54101-DD9A-ED4D-8055-9A1AC1811939}"/>
              </a:ext>
            </a:extLst>
          </p:cNvPr>
          <p:cNvCxnSpPr>
            <a:cxnSpLocks/>
            <a:stCxn id="22" idx="5"/>
            <a:endCxn id="28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1">
            <a:extLst>
              <a:ext uri="{FF2B5EF4-FFF2-40B4-BE49-F238E27FC236}">
                <a16:creationId xmlns:a16="http://schemas.microsoft.com/office/drawing/2014/main" id="{8E535BB5-1401-8747-B1EF-FB4C3DF8E47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6">
            <a:extLst>
              <a:ext uri="{FF2B5EF4-FFF2-40B4-BE49-F238E27FC236}">
                <a16:creationId xmlns:a16="http://schemas.microsoft.com/office/drawing/2014/main" id="{F07BDFF8-09F4-BF4A-9720-28991ECE4CFE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15">
                <a:extLst>
                  <a:ext uri="{FF2B5EF4-FFF2-40B4-BE49-F238E27FC236}">
                    <a16:creationId xmlns:a16="http://schemas.microsoft.com/office/drawing/2014/main" id="{54462720-3B4C-7349-9387-FC4D83A5D357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15">
                <a:extLst>
                  <a:ext uri="{FF2B5EF4-FFF2-40B4-BE49-F238E27FC236}">
                    <a16:creationId xmlns:a16="http://schemas.microsoft.com/office/drawing/2014/main" id="{54462720-3B4C-7349-9387-FC4D83A5D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80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TBATS </a:t>
            </a:r>
            <a:r>
              <a:rPr lang="ru-RU" sz="3200" b="1" dirty="0">
                <a:solidFill>
                  <a:srgbClr val="28516A"/>
                </a:solidFill>
              </a:rPr>
              <a:t>это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/>
              <p:nvPr/>
            </p:nvSpPr>
            <p:spPr>
              <a:xfrm>
                <a:off x="894854" y="3045407"/>
                <a:ext cx="6627254" cy="84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54" y="3045407"/>
                <a:ext cx="6627254" cy="848246"/>
              </a:xfrm>
              <a:prstGeom prst="rect">
                <a:avLst/>
              </a:prstGeom>
              <a:blipFill>
                <a:blip r:embed="rId4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Овал 7">
            <a:extLst>
              <a:ext uri="{FF2B5EF4-FFF2-40B4-BE49-F238E27FC236}">
                <a16:creationId xmlns:a16="http://schemas.microsoft.com/office/drawing/2014/main" id="{313F0192-AD69-4648-B28D-AA2004C0CA42}"/>
              </a:ext>
            </a:extLst>
          </p:cNvPr>
          <p:cNvSpPr/>
          <p:nvPr/>
        </p:nvSpPr>
        <p:spPr>
          <a:xfrm>
            <a:off x="2370510" y="3188051"/>
            <a:ext cx="648072" cy="585846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4705B-6B8B-EA4E-BE65-284CE1F06540}"/>
              </a:ext>
            </a:extLst>
          </p:cNvPr>
          <p:cNvSpPr txBox="1"/>
          <p:nvPr/>
        </p:nvSpPr>
        <p:spPr>
          <a:xfrm>
            <a:off x="1074366" y="3918083"/>
            <a:ext cx="3240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Долговременный уровень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79D5BDF-5AFE-A941-8744-88F03DBBC80D}"/>
              </a:ext>
            </a:extLst>
          </p:cNvPr>
          <p:cNvSpPr/>
          <p:nvPr/>
        </p:nvSpPr>
        <p:spPr>
          <a:xfrm>
            <a:off x="5142818" y="3179877"/>
            <a:ext cx="900100" cy="685451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DC74EE-DF0D-2B4E-AD39-3359762D8710}"/>
              </a:ext>
            </a:extLst>
          </p:cNvPr>
          <p:cNvSpPr txBox="1"/>
          <p:nvPr/>
        </p:nvSpPr>
        <p:spPr>
          <a:xfrm>
            <a:off x="4192359" y="3964662"/>
            <a:ext cx="2841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Разные сезонные </a:t>
            </a:r>
          </a:p>
          <a:p>
            <a:pPr algn="ctr"/>
            <a:r>
              <a:rPr lang="en-US" sz="2400" dirty="0">
                <a:solidFill>
                  <a:srgbClr val="C0504D"/>
                </a:solidFill>
              </a:rPr>
              <a:t>c</a:t>
            </a:r>
            <a:r>
              <a:rPr lang="ru-RU" sz="2400" dirty="0">
                <a:solidFill>
                  <a:srgbClr val="C0504D"/>
                </a:solidFill>
              </a:rPr>
              <a:t>оставляющие (всего </a:t>
            </a:r>
            <a:r>
              <a:rPr lang="en-US" sz="2400" dirty="0">
                <a:solidFill>
                  <a:srgbClr val="C0504D"/>
                </a:solidFill>
              </a:rPr>
              <a:t>M </a:t>
            </a:r>
            <a:r>
              <a:rPr lang="ru-RU" sz="2400" dirty="0">
                <a:solidFill>
                  <a:srgbClr val="C0504D"/>
                </a:solidFill>
              </a:rPr>
              <a:t>штук</a:t>
            </a:r>
            <a:r>
              <a:rPr lang="en-US" sz="2400" dirty="0">
                <a:solidFill>
                  <a:srgbClr val="C0504D"/>
                </a:solidFill>
              </a:rPr>
              <a:t>)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5FA3B0B7-F0A7-B34B-BD4C-C64502E32830}"/>
              </a:ext>
            </a:extLst>
          </p:cNvPr>
          <p:cNvSpPr/>
          <p:nvPr/>
        </p:nvSpPr>
        <p:spPr>
          <a:xfrm>
            <a:off x="3198005" y="3197083"/>
            <a:ext cx="931246" cy="594020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2BEEFE8-34B5-A444-A8C1-2D8392D37DFE}"/>
              </a:ext>
            </a:extLst>
          </p:cNvPr>
          <p:cNvSpPr/>
          <p:nvPr/>
        </p:nvSpPr>
        <p:spPr>
          <a:xfrm>
            <a:off x="2586534" y="2529748"/>
            <a:ext cx="2401964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Темпы роста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ED74FBB7-96D0-D74F-8BED-0B9115D79AF5}"/>
              </a:ext>
            </a:extLst>
          </p:cNvPr>
          <p:cNvSpPr/>
          <p:nvPr/>
        </p:nvSpPr>
        <p:spPr>
          <a:xfrm>
            <a:off x="6167234" y="3225592"/>
            <a:ext cx="720677" cy="594020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AD3DA1B-F848-0F43-A52F-0E0C06DE42DF}"/>
              </a:ext>
            </a:extLst>
          </p:cNvPr>
          <p:cNvSpPr/>
          <p:nvPr/>
        </p:nvSpPr>
        <p:spPr>
          <a:xfrm>
            <a:off x="5338388" y="2348880"/>
            <a:ext cx="240196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Случайная ошибка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57FEB86-CACC-194B-9066-EE8ABA47BDD4}"/>
                  </a:ext>
                </a:extLst>
              </p:cNvPr>
              <p:cNvSpPr/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57FEB86-CACC-194B-9066-EE8ABA47B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  <a:blipFill>
                <a:blip r:embed="rId5"/>
                <a:stretch>
                  <a:fillRect l="-43034" t="-214655" b="-3077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3">
                <a:extLst>
                  <a:ext uri="{FF2B5EF4-FFF2-40B4-BE49-F238E27FC236}">
                    <a16:creationId xmlns:a16="http://schemas.microsoft.com/office/drawing/2014/main" id="{A8FF21C8-AFC2-8346-AF77-1B453BF6880C}"/>
                  </a:ext>
                </a:extLst>
              </p:cNvPr>
              <p:cNvSpPr/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наблюдаемое значение ряда</a:t>
                </a:r>
                <a:endParaRPr lang="ru-RU" sz="2400" dirty="0"/>
              </a:p>
            </p:txBody>
          </p:sp>
        </mc:Choice>
        <mc:Fallback xmlns="">
          <p:sp>
            <p:nvSpPr>
              <p:cNvPr id="19" name="Прямоугольник 3">
                <a:extLst>
                  <a:ext uri="{FF2B5EF4-FFF2-40B4-BE49-F238E27FC236}">
                    <a16:creationId xmlns:a16="http://schemas.microsoft.com/office/drawing/2014/main" id="{A8FF21C8-AFC2-8346-AF77-1B453BF688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  <a:blipFill>
                <a:blip r:embed="rId6"/>
                <a:stretch>
                  <a:fillRect l="-272" t="-7895" r="-1902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8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TBATS </a:t>
            </a:r>
            <a:r>
              <a:rPr lang="ru-RU" sz="3200" b="1" dirty="0">
                <a:solidFill>
                  <a:srgbClr val="28516A"/>
                </a:solidFill>
              </a:rPr>
              <a:t>это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/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  <a:blipFill>
                <a:blip r:embed="rId4"/>
                <a:stretch>
                  <a:fillRect l="-43034" t="-214655" b="-3077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/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  <a:blipFill>
                <a:blip r:embed="rId5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/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  <a:blipFill>
                <a:blip r:embed="rId6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/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  <a:blipFill>
                <a:blip r:embed="rId7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3741B15-6BED-B747-9C06-119EE16740C3}"/>
              </a:ext>
            </a:extLst>
          </p:cNvPr>
          <p:cNvSpPr txBox="1"/>
          <p:nvPr/>
        </p:nvSpPr>
        <p:spPr>
          <a:xfrm>
            <a:off x="5004048" y="3422696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Долговременный уровень и темпы роста похожи на </a:t>
            </a:r>
            <a:r>
              <a:rPr lang="en-US" sz="2400" dirty="0">
                <a:solidFill>
                  <a:srgbClr val="C0504D"/>
                </a:solidFill>
              </a:rPr>
              <a:t>ETS</a:t>
            </a:r>
            <a:r>
              <a:rPr lang="ru-RU" sz="2400" dirty="0">
                <a:solidFill>
                  <a:srgbClr val="C0504D"/>
                </a:solidFill>
              </a:rPr>
              <a:t>-модель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3">
                <a:extLst>
                  <a:ext uri="{FF2B5EF4-FFF2-40B4-BE49-F238E27FC236}">
                    <a16:creationId xmlns:a16="http://schemas.microsoft.com/office/drawing/2014/main" id="{7A1A4817-B88A-4649-BDD6-B744A2212E40}"/>
                  </a:ext>
                </a:extLst>
              </p:cNvPr>
              <p:cNvSpPr/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наблюдаемое значение ряда</a:t>
                </a:r>
                <a:endParaRPr lang="ru-RU" sz="2400" dirty="0"/>
              </a:p>
            </p:txBody>
          </p:sp>
        </mc:Choice>
        <mc:Fallback xmlns="">
          <p:sp>
            <p:nvSpPr>
              <p:cNvPr id="13" name="Прямоугольник 3">
                <a:extLst>
                  <a:ext uri="{FF2B5EF4-FFF2-40B4-BE49-F238E27FC236}">
                    <a16:creationId xmlns:a16="http://schemas.microsoft.com/office/drawing/2014/main" id="{7A1A4817-B88A-4649-BDD6-B744A2212E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  <a:blipFill>
                <a:blip r:embed="rId8"/>
                <a:stretch>
                  <a:fillRect l="-272" t="-7895" r="-1902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25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TBATS </a:t>
            </a:r>
            <a:r>
              <a:rPr lang="ru-RU" sz="3200" b="1" dirty="0">
                <a:solidFill>
                  <a:srgbClr val="28516A"/>
                </a:solidFill>
              </a:rPr>
              <a:t>это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/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  <a:blipFill>
                <a:blip r:embed="rId4"/>
                <a:stretch>
                  <a:fillRect l="-43034" t="-214655" b="-3077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/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  <a:blipFill>
                <a:blip r:embed="rId5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/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  <a:blipFill>
                <a:blip r:embed="rId6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/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  <a:blipFill>
                <a:blip r:embed="rId7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вал 12">
            <a:extLst>
              <a:ext uri="{FF2B5EF4-FFF2-40B4-BE49-F238E27FC236}">
                <a16:creationId xmlns:a16="http://schemas.microsoft.com/office/drawing/2014/main" id="{33D88DE0-7F19-704F-B012-5C3DB0C45A4F}"/>
              </a:ext>
            </a:extLst>
          </p:cNvPr>
          <p:cNvSpPr/>
          <p:nvPr/>
        </p:nvSpPr>
        <p:spPr>
          <a:xfrm>
            <a:off x="1187624" y="3427643"/>
            <a:ext cx="1368152" cy="594020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33392EA-51B3-3345-868F-207F408A47C8}"/>
              </a:ext>
            </a:extLst>
          </p:cNvPr>
          <p:cNvSpPr/>
          <p:nvPr/>
        </p:nvSpPr>
        <p:spPr>
          <a:xfrm>
            <a:off x="670718" y="4150403"/>
            <a:ext cx="5197426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В </a:t>
            </a:r>
            <a:r>
              <a:rPr lang="en-US" sz="2400" dirty="0">
                <a:solidFill>
                  <a:srgbClr val="51ADA1"/>
                </a:solidFill>
              </a:rPr>
              <a:t>ETS</a:t>
            </a:r>
            <a:r>
              <a:rPr lang="ru-RU" sz="2400" dirty="0">
                <a:solidFill>
                  <a:srgbClr val="51ADA1"/>
                </a:solidFill>
              </a:rPr>
              <a:t> не было этой части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569C246-12BC-9B40-9D35-4C9566775870}"/>
              </a:ext>
            </a:extLst>
          </p:cNvPr>
          <p:cNvSpPr/>
          <p:nvPr/>
        </p:nvSpPr>
        <p:spPr>
          <a:xfrm>
            <a:off x="1010464" y="4740808"/>
            <a:ext cx="4517933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Она тут для того</a:t>
            </a:r>
            <a:r>
              <a:rPr lang="en-US" sz="2400" dirty="0">
                <a:solidFill>
                  <a:srgbClr val="51ADA1"/>
                </a:solidFill>
              </a:rPr>
              <a:t>,</a:t>
            </a:r>
            <a:r>
              <a:rPr lang="ru-RU" sz="2400" dirty="0">
                <a:solidFill>
                  <a:srgbClr val="51ADA1"/>
                </a:solidFill>
              </a:rPr>
              <a:t> чтобы долгосрочный прогноз сходился не к нулю</a:t>
            </a:r>
            <a:r>
              <a:rPr lang="en-US" sz="2400" dirty="0">
                <a:solidFill>
                  <a:srgbClr val="51ADA1"/>
                </a:solidFill>
              </a:rPr>
              <a:t>, </a:t>
            </a:r>
            <a:r>
              <a:rPr lang="ru-RU" sz="2400" dirty="0">
                <a:solidFill>
                  <a:srgbClr val="51ADA1"/>
                </a:solidFill>
              </a:rPr>
              <a:t>а к какой-то константе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3">
                <a:extLst>
                  <a:ext uri="{FF2B5EF4-FFF2-40B4-BE49-F238E27FC236}">
                    <a16:creationId xmlns:a16="http://schemas.microsoft.com/office/drawing/2014/main" id="{7A089F27-7D93-B440-BC09-1B1F96BE8DCA}"/>
                  </a:ext>
                </a:extLst>
              </p:cNvPr>
              <p:cNvSpPr/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наблюдаемое значение ряда</a:t>
                </a:r>
                <a:endParaRPr lang="ru-RU" sz="2400" dirty="0"/>
              </a:p>
            </p:txBody>
          </p:sp>
        </mc:Choice>
        <mc:Fallback xmlns="">
          <p:sp>
            <p:nvSpPr>
              <p:cNvPr id="12" name="Прямоугольник 3">
                <a:extLst>
                  <a:ext uri="{FF2B5EF4-FFF2-40B4-BE49-F238E27FC236}">
                    <a16:creationId xmlns:a16="http://schemas.microsoft.com/office/drawing/2014/main" id="{7A089F27-7D93-B440-BC09-1B1F96BE8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  <a:blipFill>
                <a:blip r:embed="rId8"/>
                <a:stretch>
                  <a:fillRect l="-272" t="-7895" r="-1902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09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TBATS </a:t>
            </a:r>
            <a:r>
              <a:rPr lang="ru-RU" sz="3200" b="1" dirty="0">
                <a:solidFill>
                  <a:srgbClr val="28516A"/>
                </a:solidFill>
              </a:rPr>
              <a:t>это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/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  <a:blipFill>
                <a:blip r:embed="rId4"/>
                <a:stretch>
                  <a:fillRect l="-43034" t="-214655" b="-3077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/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  <a:blipFill>
                <a:blip r:embed="rId5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/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  <a:blipFill>
                <a:blip r:embed="rId6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/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  <a:blipFill>
                <a:blip r:embed="rId7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A6CD891-9886-B546-93BE-EE0D7F8B5713}"/>
                  </a:ext>
                </a:extLst>
              </p:cNvPr>
              <p:cNvSpPr/>
              <p:nvPr/>
            </p:nvSpPr>
            <p:spPr>
              <a:xfrm>
                <a:off x="5453997" y="1277471"/>
                <a:ext cx="25096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𝐴𝑅𝑀𝐴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A6CD891-9886-B546-93BE-EE0D7F8B5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997" y="1277471"/>
                <a:ext cx="2509661" cy="461665"/>
              </a:xfrm>
              <a:prstGeom prst="rect">
                <a:avLst/>
              </a:prstGeom>
              <a:blipFill>
                <a:blip r:embed="rId8"/>
                <a:stretch>
                  <a:fillRect r="-505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E2D7DCF-171E-0341-9F2C-21A21B164B44}"/>
              </a:ext>
            </a:extLst>
          </p:cNvPr>
          <p:cNvSpPr txBox="1"/>
          <p:nvPr/>
        </p:nvSpPr>
        <p:spPr>
          <a:xfrm>
            <a:off x="5064182" y="430539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Ошибка ведёт себя как </a:t>
            </a:r>
            <a:r>
              <a:rPr lang="en-US" sz="2400" dirty="0">
                <a:solidFill>
                  <a:srgbClr val="C0504D"/>
                </a:solidFill>
              </a:rPr>
              <a:t>ARMA-</a:t>
            </a:r>
            <a:r>
              <a:rPr lang="ru-RU" sz="2400" dirty="0">
                <a:solidFill>
                  <a:srgbClr val="C0504D"/>
                </a:solidFill>
              </a:rPr>
              <a:t>процесс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3">
                <a:extLst>
                  <a:ext uri="{FF2B5EF4-FFF2-40B4-BE49-F238E27FC236}">
                    <a16:creationId xmlns:a16="http://schemas.microsoft.com/office/drawing/2014/main" id="{9AB2ABAA-D22A-7A45-9B68-FB871D0244A7}"/>
                  </a:ext>
                </a:extLst>
              </p:cNvPr>
              <p:cNvSpPr/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наблюдаемое значение ряда</a:t>
                </a:r>
                <a:endParaRPr lang="ru-RU" sz="2400" dirty="0"/>
              </a:p>
            </p:txBody>
          </p:sp>
        </mc:Choice>
        <mc:Fallback xmlns="">
          <p:sp>
            <p:nvSpPr>
              <p:cNvPr id="12" name="Прямоугольник 3">
                <a:extLst>
                  <a:ext uri="{FF2B5EF4-FFF2-40B4-BE49-F238E27FC236}">
                    <a16:creationId xmlns:a16="http://schemas.microsoft.com/office/drawing/2014/main" id="{9AB2ABAA-D22A-7A45-9B68-FB871D024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  <a:blipFill>
                <a:blip r:embed="rId9"/>
                <a:stretch>
                  <a:fillRect l="-272" t="-7895" r="-1902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>
                <a:solidFill>
                  <a:srgbClr val="28516A"/>
                </a:solidFill>
              </a:rPr>
              <a:t>TBATS </a:t>
            </a:r>
            <a:r>
              <a:rPr lang="ru-RU" sz="3200" b="1" dirty="0">
                <a:solidFill>
                  <a:srgbClr val="28516A"/>
                </a:solidFill>
              </a:rPr>
              <a:t>это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/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  <a:blipFill>
                <a:blip r:embed="rId4"/>
                <a:stretch>
                  <a:fillRect l="-43034" t="-214655" b="-3077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/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  <a:blipFill>
                <a:blip r:embed="rId5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/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  <a:blipFill>
                <a:blip r:embed="rId6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/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  <a:blipFill>
                <a:blip r:embed="rId7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A6CD891-9886-B546-93BE-EE0D7F8B5713}"/>
                  </a:ext>
                </a:extLst>
              </p:cNvPr>
              <p:cNvSpPr/>
              <p:nvPr/>
            </p:nvSpPr>
            <p:spPr>
              <a:xfrm>
                <a:off x="5453997" y="1277471"/>
                <a:ext cx="25096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𝐴𝑅𝑀𝐴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A6CD891-9886-B546-93BE-EE0D7F8B5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997" y="1277471"/>
                <a:ext cx="2509661" cy="461665"/>
              </a:xfrm>
              <a:prstGeom prst="rect">
                <a:avLst/>
              </a:prstGeom>
              <a:blipFill>
                <a:blip r:embed="rId8"/>
                <a:stretch>
                  <a:fillRect r="-505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B3755E1-D232-CB4A-991D-45B018E932ED}"/>
                  </a:ext>
                </a:extLst>
              </p:cNvPr>
              <p:cNvSpPr/>
              <p:nvPr/>
            </p:nvSpPr>
            <p:spPr>
              <a:xfrm>
                <a:off x="2870979" y="4135393"/>
                <a:ext cx="6161046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B3755E1-D232-CB4A-991D-45B018E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979" y="4135393"/>
                <a:ext cx="6161046" cy="922176"/>
              </a:xfrm>
              <a:prstGeom prst="rect">
                <a:avLst/>
              </a:prstGeom>
              <a:blipFill>
                <a:blip r:embed="rId9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8BFC615-425D-B144-8F97-232837D1F92E}"/>
              </a:ext>
            </a:extLst>
          </p:cNvPr>
          <p:cNvSpPr txBox="1"/>
          <p:nvPr/>
        </p:nvSpPr>
        <p:spPr>
          <a:xfrm>
            <a:off x="3779912" y="5183292"/>
            <a:ext cx="4071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Тригонометрическое моделирование сезонности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3">
                <a:extLst>
                  <a:ext uri="{FF2B5EF4-FFF2-40B4-BE49-F238E27FC236}">
                    <a16:creationId xmlns:a16="http://schemas.microsoft.com/office/drawing/2014/main" id="{846B4FE9-029C-4F48-B893-709120C0323C}"/>
                  </a:ext>
                </a:extLst>
              </p:cNvPr>
              <p:cNvSpPr/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наблюдаемое значение ряда</a:t>
                </a:r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3">
                <a:extLst>
                  <a:ext uri="{FF2B5EF4-FFF2-40B4-BE49-F238E27FC236}">
                    <a16:creationId xmlns:a16="http://schemas.microsoft.com/office/drawing/2014/main" id="{846B4FE9-029C-4F48-B893-709120C032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  <a:blipFill>
                <a:blip r:embed="rId10"/>
                <a:stretch>
                  <a:fillRect l="-272" t="-7895" r="-1902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02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1" name="applause.wav"/>
          </p:stSnd>
        </p:sndAc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TBATS </a:t>
            </a:r>
            <a:r>
              <a:rPr lang="ru-RU" sz="3200" b="1" dirty="0">
                <a:solidFill>
                  <a:srgbClr val="28516A"/>
                </a:solidFill>
              </a:rPr>
              <a:t>это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/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  <a:blipFill>
                <a:blip r:embed="rId4"/>
                <a:stretch>
                  <a:fillRect l="-43034" t="-214655" b="-3077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/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  <a:blipFill>
                <a:blip r:embed="rId5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/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  <a:blipFill>
                <a:blip r:embed="rId6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/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  <a:blipFill>
                <a:blip r:embed="rId7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A6CD891-9886-B546-93BE-EE0D7F8B5713}"/>
                  </a:ext>
                </a:extLst>
              </p:cNvPr>
              <p:cNvSpPr/>
              <p:nvPr/>
            </p:nvSpPr>
            <p:spPr>
              <a:xfrm>
                <a:off x="5453997" y="1277471"/>
                <a:ext cx="25096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𝐴𝑅𝑀𝐴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A6CD891-9886-B546-93BE-EE0D7F8B5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997" y="1277471"/>
                <a:ext cx="2509661" cy="461665"/>
              </a:xfrm>
              <a:prstGeom prst="rect">
                <a:avLst/>
              </a:prstGeom>
              <a:blipFill>
                <a:blip r:embed="rId8"/>
                <a:stretch>
                  <a:fillRect r="-505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99B6BB2-7EF8-C84D-B2BA-674639FC93D1}"/>
                  </a:ext>
                </a:extLst>
              </p:cNvPr>
              <p:cNvSpPr/>
              <p:nvPr/>
            </p:nvSpPr>
            <p:spPr>
              <a:xfrm>
                <a:off x="2090278" y="5301208"/>
                <a:ext cx="50427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sz="2400" b="0" i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40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99B6BB2-7EF8-C84D-B2BA-674639FC9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278" y="5301208"/>
                <a:ext cx="5042791" cy="461665"/>
              </a:xfrm>
              <a:prstGeom prst="rect">
                <a:avLst/>
              </a:prstGeom>
              <a:blipFill>
                <a:blip r:embed="rId9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3373EF1-9693-C84C-A94E-567CF3778D84}"/>
                  </a:ext>
                </a:extLst>
              </p:cNvPr>
              <p:cNvSpPr/>
              <p:nvPr/>
            </p:nvSpPr>
            <p:spPr>
              <a:xfrm>
                <a:off x="2020501" y="5743480"/>
                <a:ext cx="53047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sz="2400" b="0" i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sz="240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3373EF1-9693-C84C-A94E-567CF3778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501" y="5743480"/>
                <a:ext cx="5304786" cy="461665"/>
              </a:xfrm>
              <a:prstGeom prst="rect">
                <a:avLst/>
              </a:prstGeom>
              <a:blipFill>
                <a:blip r:embed="rId10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51B8EB-E4AB-CD45-8EF8-EA2755ECB846}"/>
                  </a:ext>
                </a:extLst>
              </p:cNvPr>
              <p:cNvSpPr/>
              <p:nvPr/>
            </p:nvSpPr>
            <p:spPr>
              <a:xfrm>
                <a:off x="2870979" y="4135393"/>
                <a:ext cx="6161046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C0504D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C050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51B8EB-E4AB-CD45-8EF8-EA2755ECB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979" y="4135393"/>
                <a:ext cx="6161046" cy="922176"/>
              </a:xfrm>
              <a:prstGeom prst="rect">
                <a:avLst/>
              </a:prstGeom>
              <a:blipFill>
                <a:blip r:embed="rId11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3">
                <a:extLst>
                  <a:ext uri="{FF2B5EF4-FFF2-40B4-BE49-F238E27FC236}">
                    <a16:creationId xmlns:a16="http://schemas.microsoft.com/office/drawing/2014/main" id="{4E50C87B-1FC3-BA46-AF6C-C33E120BF446}"/>
                  </a:ext>
                </a:extLst>
              </p:cNvPr>
              <p:cNvSpPr/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наблюдаемое значение ряда</a:t>
                </a:r>
                <a:endParaRPr lang="ru-RU" sz="2400" dirty="0"/>
              </a:p>
            </p:txBody>
          </p:sp>
        </mc:Choice>
        <mc:Fallback xmlns="">
          <p:sp>
            <p:nvSpPr>
              <p:cNvPr id="12" name="Прямоугольник 3">
                <a:extLst>
                  <a:ext uri="{FF2B5EF4-FFF2-40B4-BE49-F238E27FC236}">
                    <a16:creationId xmlns:a16="http://schemas.microsoft.com/office/drawing/2014/main" id="{4E50C87B-1FC3-BA46-AF6C-C33E120BF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  <a:blipFill>
                <a:blip r:embed="rId12"/>
                <a:stretch>
                  <a:fillRect l="-272" t="-7895" r="-1902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61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3" name="applause.wav"/>
          </p:stSnd>
        </p:sndAc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TBATS </a:t>
            </a:r>
            <a:r>
              <a:rPr lang="ru-RU" sz="3200" b="1" dirty="0">
                <a:solidFill>
                  <a:srgbClr val="28516A"/>
                </a:solidFill>
              </a:rPr>
              <a:t>это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/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  <a:blipFill>
                <a:blip r:embed="rId4"/>
                <a:stretch>
                  <a:fillRect l="-43034" t="-214655" b="-3077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/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  <a:blipFill>
                <a:blip r:embed="rId5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/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  <a:blipFill>
                <a:blip r:embed="rId6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/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  <a:blipFill>
                <a:blip r:embed="rId7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A6CD891-9886-B546-93BE-EE0D7F8B5713}"/>
                  </a:ext>
                </a:extLst>
              </p:cNvPr>
              <p:cNvSpPr/>
              <p:nvPr/>
            </p:nvSpPr>
            <p:spPr>
              <a:xfrm>
                <a:off x="5453997" y="1277471"/>
                <a:ext cx="25096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𝐴𝑅𝑀𝐴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A6CD891-9886-B546-93BE-EE0D7F8B5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997" y="1277471"/>
                <a:ext cx="2509661" cy="461665"/>
              </a:xfrm>
              <a:prstGeom prst="rect">
                <a:avLst/>
              </a:prstGeom>
              <a:blipFill>
                <a:blip r:embed="rId8"/>
                <a:stretch>
                  <a:fillRect r="-505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99B6BB2-7EF8-C84D-B2BA-674639FC93D1}"/>
                  </a:ext>
                </a:extLst>
              </p:cNvPr>
              <p:cNvSpPr/>
              <p:nvPr/>
            </p:nvSpPr>
            <p:spPr>
              <a:xfrm>
                <a:off x="3633665" y="4067301"/>
                <a:ext cx="50427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99B6BB2-7EF8-C84D-B2BA-674639FC9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665" y="4067301"/>
                <a:ext cx="5042791" cy="461665"/>
              </a:xfrm>
              <a:prstGeom prst="rect">
                <a:avLst/>
              </a:prstGeom>
              <a:blipFill>
                <a:blip r:embed="rId9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3373EF1-9693-C84C-A94E-567CF3778D84}"/>
                  </a:ext>
                </a:extLst>
              </p:cNvPr>
              <p:cNvSpPr/>
              <p:nvPr/>
            </p:nvSpPr>
            <p:spPr>
              <a:xfrm>
                <a:off x="3563888" y="4509573"/>
                <a:ext cx="53047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3373EF1-9693-C84C-A94E-567CF3778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4509573"/>
                <a:ext cx="5304786" cy="461665"/>
              </a:xfrm>
              <a:prstGeom prst="rect">
                <a:avLst/>
              </a:prstGeom>
              <a:blipFill>
                <a:blip r:embed="rId10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719E91C-75A0-F043-BE39-3F140C11320E}"/>
                  </a:ext>
                </a:extLst>
              </p:cNvPr>
              <p:cNvSpPr/>
              <p:nvPr/>
            </p:nvSpPr>
            <p:spPr>
              <a:xfrm>
                <a:off x="3488245" y="5074006"/>
                <a:ext cx="2911566" cy="922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ru-RU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C050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719E91C-75A0-F043-BE39-3F140C113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245" y="5074006"/>
                <a:ext cx="2911566" cy="922560"/>
              </a:xfrm>
              <a:prstGeom prst="rect">
                <a:avLst/>
              </a:prstGeom>
              <a:blipFill>
                <a:blip r:embed="rId11"/>
                <a:stretch>
                  <a:fillRect l="-6494" t="-136486" b="-20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130B47E-AA01-774D-915C-4422D3408289}"/>
                  </a:ext>
                </a:extLst>
              </p:cNvPr>
              <p:cNvSpPr/>
              <p:nvPr/>
            </p:nvSpPr>
            <p:spPr>
              <a:xfrm>
                <a:off x="6407410" y="5125960"/>
                <a:ext cx="1791964" cy="848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⋅2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50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130B47E-AA01-774D-915C-4422D34082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410" y="5125960"/>
                <a:ext cx="1791964" cy="848630"/>
              </a:xfrm>
              <a:prstGeom prst="rect">
                <a:avLst/>
              </a:prstGeom>
              <a:blipFill>
                <a:blip r:embed="rId1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5DB2F54-6C02-7A4B-940E-40D52BA0A75A}"/>
                  </a:ext>
                </a:extLst>
              </p:cNvPr>
              <p:cNvSpPr/>
              <p:nvPr/>
            </p:nvSpPr>
            <p:spPr>
              <a:xfrm>
                <a:off x="585296" y="4275707"/>
                <a:ext cx="2978592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dirty="0">
                    <a:solidFill>
                      <a:srgbClr val="C0504D"/>
                    </a:solidFill>
                  </a:rPr>
                  <a:t>число гармоник</a:t>
                </a:r>
                <a:r>
                  <a:rPr lang="en-US" sz="2400" dirty="0">
                    <a:solidFill>
                      <a:srgbClr val="C0504D"/>
                    </a:solidFill>
                  </a:rPr>
                  <a:t>, </a:t>
                </a:r>
                <a:r>
                  <a:rPr lang="ru-RU" sz="2400" dirty="0">
                    <a:solidFill>
                      <a:srgbClr val="C0504D"/>
                    </a:solidFill>
                  </a:rPr>
                  <a:t>необходимое для описания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-ой сезонной компоненты</a:t>
                </a: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5DB2F54-6C02-7A4B-940E-40D52BA0A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96" y="4275707"/>
                <a:ext cx="2978592" cy="2308324"/>
              </a:xfrm>
              <a:prstGeom prst="rect">
                <a:avLst/>
              </a:prstGeom>
              <a:blipFill>
                <a:blip r:embed="rId13"/>
                <a:stretch>
                  <a:fillRect l="-3404" t="-2186" b="-49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5621FBFE-0B87-E544-B709-A9CFCB5BD9EE}"/>
                  </a:ext>
                </a:extLst>
              </p:cNvPr>
              <p:cNvSpPr/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наблюдаемое значение ряда</a:t>
                </a:r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3">
                <a:extLst>
                  <a:ext uri="{FF2B5EF4-FFF2-40B4-BE49-F238E27FC236}">
                    <a16:creationId xmlns:a16="http://schemas.microsoft.com/office/drawing/2014/main" id="{5621FBFE-0B87-E544-B709-A9CFCB5BD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  <a:blipFill>
                <a:blip r:embed="rId14"/>
                <a:stretch>
                  <a:fillRect l="-272" t="-7895" r="-1902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8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>
                <a:solidFill>
                  <a:srgbClr val="28516A"/>
                </a:solidFill>
              </a:rPr>
              <a:t>TBATS </a:t>
            </a:r>
            <a:r>
              <a:rPr lang="ru-RU" sz="3200" b="1" dirty="0">
                <a:solidFill>
                  <a:srgbClr val="28516A"/>
                </a:solidFill>
              </a:rPr>
              <a:t>это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0E7106D6-F0DA-1D41-B9D0-DDD348F108FF}"/>
                  </a:ext>
                </a:extLst>
              </p:cNvPr>
              <p:cNvSpPr/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наблюдаемое значение ряда</a:t>
                </a:r>
                <a:endParaRPr lang="ru-RU" sz="24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0E7106D6-F0DA-1D41-B9D0-DDD348F108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7" y="469457"/>
                <a:ext cx="4659545" cy="461665"/>
              </a:xfrm>
              <a:prstGeom prst="rect">
                <a:avLst/>
              </a:prstGeom>
              <a:blipFill>
                <a:blip r:embed="rId4"/>
                <a:stretch>
                  <a:fillRect l="-272" t="-7895" r="-1902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/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105AA45-EE68-594F-B59E-53D2C6F1B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883763"/>
                <a:ext cx="4087849" cy="1459887"/>
              </a:xfrm>
              <a:prstGeom prst="rect">
                <a:avLst/>
              </a:prstGeom>
              <a:blipFill>
                <a:blip r:embed="rId5"/>
                <a:stretch>
                  <a:fillRect l="-43034" t="-214655" b="-3077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/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537B5F-B991-D748-99AB-20A603A2B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874" y="2123051"/>
                <a:ext cx="6627254" cy="848246"/>
              </a:xfrm>
              <a:prstGeom prst="rect">
                <a:avLst/>
              </a:prstGeom>
              <a:blipFill>
                <a:blip r:embed="rId6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/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63B22B5-F2A3-234F-8F19-BF6519BB4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493821"/>
                <a:ext cx="4329327" cy="461665"/>
              </a:xfrm>
              <a:prstGeom prst="rect">
                <a:avLst/>
              </a:prstGeom>
              <a:blipFill>
                <a:blip r:embed="rId7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/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763E592-C358-AE49-BB53-8D0194B4A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06" y="2996952"/>
                <a:ext cx="3606180" cy="461665"/>
              </a:xfrm>
              <a:prstGeom prst="rect">
                <a:avLst/>
              </a:prstGeom>
              <a:blipFill>
                <a:blip r:embed="rId8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A6CD891-9886-B546-93BE-EE0D7F8B5713}"/>
                  </a:ext>
                </a:extLst>
              </p:cNvPr>
              <p:cNvSpPr/>
              <p:nvPr/>
            </p:nvSpPr>
            <p:spPr>
              <a:xfrm>
                <a:off x="5453997" y="1277471"/>
                <a:ext cx="25096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𝐴𝑅𝑀𝐴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A6CD891-9886-B546-93BE-EE0D7F8B5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997" y="1277471"/>
                <a:ext cx="2509661" cy="461665"/>
              </a:xfrm>
              <a:prstGeom prst="rect">
                <a:avLst/>
              </a:prstGeom>
              <a:blipFill>
                <a:blip r:embed="rId9"/>
                <a:stretch>
                  <a:fillRect r="-505" b="-162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99B6BB2-7EF8-C84D-B2BA-674639FC93D1}"/>
                  </a:ext>
                </a:extLst>
              </p:cNvPr>
              <p:cNvSpPr/>
              <p:nvPr/>
            </p:nvSpPr>
            <p:spPr>
              <a:xfrm>
                <a:off x="3633665" y="4067301"/>
                <a:ext cx="50427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99B6BB2-7EF8-C84D-B2BA-674639FC9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665" y="4067301"/>
                <a:ext cx="5042791" cy="461665"/>
              </a:xfrm>
              <a:prstGeom prst="rect">
                <a:avLst/>
              </a:prstGeom>
              <a:blipFill>
                <a:blip r:embed="rId10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3373EF1-9693-C84C-A94E-567CF3778D84}"/>
                  </a:ext>
                </a:extLst>
              </p:cNvPr>
              <p:cNvSpPr/>
              <p:nvPr/>
            </p:nvSpPr>
            <p:spPr>
              <a:xfrm>
                <a:off x="3563888" y="4509573"/>
                <a:ext cx="53047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sz="240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3373EF1-9693-C84C-A94E-567CF3778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4509573"/>
                <a:ext cx="5304786" cy="461665"/>
              </a:xfrm>
              <a:prstGeom prst="rect">
                <a:avLst/>
              </a:prstGeom>
              <a:blipFill>
                <a:blip r:embed="rId11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719E91C-75A0-F043-BE39-3F140C11320E}"/>
                  </a:ext>
                </a:extLst>
              </p:cNvPr>
              <p:cNvSpPr/>
              <p:nvPr/>
            </p:nvSpPr>
            <p:spPr>
              <a:xfrm>
                <a:off x="3488245" y="5074006"/>
                <a:ext cx="2911566" cy="922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719E91C-75A0-F043-BE39-3F140C113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245" y="5074006"/>
                <a:ext cx="2911566" cy="922560"/>
              </a:xfrm>
              <a:prstGeom prst="rect">
                <a:avLst/>
              </a:prstGeom>
              <a:blipFill>
                <a:blip r:embed="rId12"/>
                <a:stretch>
                  <a:fillRect l="-6494" t="-136486" b="-20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130B47E-AA01-774D-915C-4422D3408289}"/>
                  </a:ext>
                </a:extLst>
              </p:cNvPr>
              <p:cNvSpPr/>
              <p:nvPr/>
            </p:nvSpPr>
            <p:spPr>
              <a:xfrm>
                <a:off x="6407410" y="5125960"/>
                <a:ext cx="1791964" cy="848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⋅2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130B47E-AA01-774D-915C-4422D34082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410" y="5125960"/>
                <a:ext cx="1791964" cy="848630"/>
              </a:xfrm>
              <a:prstGeom prst="rect">
                <a:avLst/>
              </a:prstGeom>
              <a:blipFill>
                <a:blip r:embed="rId1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Mikolov, Tomas, et al. &quot;Distributed representations of words and phrases and their compositionality.&quot;">
            <a:extLst>
              <a:ext uri="{FF2B5EF4-FFF2-40B4-BE49-F238E27FC236}">
                <a16:creationId xmlns:a16="http://schemas.microsoft.com/office/drawing/2014/main" id="{3CD25C18-4B34-2948-BFC3-9CEE70E1A526}"/>
              </a:ext>
            </a:extLst>
          </p:cNvPr>
          <p:cNvSpPr txBox="1"/>
          <p:nvPr/>
        </p:nvSpPr>
        <p:spPr>
          <a:xfrm>
            <a:off x="611560" y="6176337"/>
            <a:ext cx="7896305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279400" indent="-279400">
              <a:buClr>
                <a:srgbClr val="2559A4"/>
              </a:buClr>
              <a:buSzPct val="100000"/>
              <a:buFont typeface="Zapf Dingbats"/>
              <a:buChar char="➤"/>
              <a:defRPr sz="1600" i="1" spc="16">
                <a:solidFill>
                  <a:srgbClr val="5E5E5E"/>
                </a:solidFill>
              </a:defRPr>
            </a:lvl1pPr>
          </a:lstStyle>
          <a:p>
            <a:pPr>
              <a:buClr>
                <a:srgbClr val="28516A"/>
              </a:buClr>
            </a:pPr>
            <a:r>
              <a:rPr lang="ru-RU" sz="1800" dirty="0" err="1">
                <a:solidFill>
                  <a:srgbClr val="28516A"/>
                </a:solidFill>
              </a:rPr>
              <a:t>https</a:t>
            </a:r>
            <a:r>
              <a:rPr lang="ru-RU" sz="1800" dirty="0">
                <a:solidFill>
                  <a:srgbClr val="28516A"/>
                </a:solidFill>
              </a:rPr>
              <a:t>://</a:t>
            </a:r>
            <a:r>
              <a:rPr lang="ru-RU" sz="1800" dirty="0" err="1">
                <a:solidFill>
                  <a:srgbClr val="28516A"/>
                </a:solidFill>
              </a:rPr>
              <a:t>robjhyndman.com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papers</a:t>
            </a:r>
            <a:r>
              <a:rPr lang="ru-RU" sz="1800" dirty="0">
                <a:solidFill>
                  <a:srgbClr val="28516A"/>
                </a:solidFill>
              </a:rPr>
              <a:t>/</a:t>
            </a:r>
            <a:r>
              <a:rPr lang="ru-RU" sz="1800" dirty="0" err="1">
                <a:solidFill>
                  <a:srgbClr val="28516A"/>
                </a:solidFill>
              </a:rPr>
              <a:t>ComplexSeasonality.pdf</a:t>
            </a:r>
            <a:endParaRPr lang="ru-RU" sz="18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48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TBATS </a:t>
            </a:r>
            <a:r>
              <a:rPr lang="ru-RU" sz="3200" b="1" dirty="0">
                <a:solidFill>
                  <a:srgbClr val="28516A"/>
                </a:solidFill>
              </a:rPr>
              <a:t>это 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41044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Trigonometric </a:t>
            </a:r>
            <a:r>
              <a:rPr lang="ru-RU" dirty="0"/>
              <a:t>(тригонометрическая сезонность)</a:t>
            </a:r>
            <a:endParaRPr lang="en-US" dirty="0"/>
          </a:p>
          <a:p>
            <a:r>
              <a:rPr lang="en-US" dirty="0"/>
              <a:t>Box-Cox</a:t>
            </a:r>
            <a:r>
              <a:rPr lang="ru-RU" dirty="0"/>
              <a:t> (преобразование бокса-кокса для стабилизации дисперсии)</a:t>
            </a:r>
            <a:endParaRPr lang="en-US" dirty="0"/>
          </a:p>
          <a:p>
            <a:r>
              <a:rPr lang="en-US" dirty="0"/>
              <a:t>ARMA</a:t>
            </a:r>
            <a:r>
              <a:rPr lang="ru-RU" dirty="0"/>
              <a:t> (описывает краткосрочную динамику остаточной компоненты)</a:t>
            </a:r>
            <a:endParaRPr lang="en-US" dirty="0"/>
          </a:p>
          <a:p>
            <a:r>
              <a:rPr lang="en-US" dirty="0"/>
              <a:t>Trend (</a:t>
            </a:r>
            <a:r>
              <a:rPr lang="ru-RU" dirty="0"/>
              <a:t>в модели есть трендовая компонента)</a:t>
            </a:r>
            <a:endParaRPr lang="en-US" dirty="0"/>
          </a:p>
          <a:p>
            <a:r>
              <a:rPr lang="en-US" dirty="0"/>
              <a:t>Seasonal</a:t>
            </a:r>
            <a:r>
              <a:rPr lang="ru-RU" dirty="0"/>
              <a:t> (сезонная компонента)</a:t>
            </a:r>
          </a:p>
          <a:p>
            <a:r>
              <a:rPr lang="ru-RU" dirty="0"/>
              <a:t>Модель реализована в </a:t>
            </a:r>
            <a:r>
              <a:rPr lang="en-US" dirty="0"/>
              <a:t>python </a:t>
            </a:r>
            <a:r>
              <a:rPr lang="ru-RU" dirty="0"/>
              <a:t>в пакете </a:t>
            </a:r>
            <a:r>
              <a:rPr lang="en-US" dirty="0" err="1"/>
              <a:t>tbats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992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Усложнение моделей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208912" cy="49685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Модели можно продолжить усложнять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Добавлять дополнительные уравнения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которые объясняют динамику дисперсии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ARCH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GARCH –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модели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(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полезны для финансовых рядов)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Сделать взаимосвязи нелинейными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добавить другие преобразования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: prophet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от </a:t>
            </a:r>
            <a:r>
              <a:rPr lang="en-US" sz="2400" dirty="0" err="1">
                <a:solidFill>
                  <a:srgbClr val="373737"/>
                </a:solidFill>
                <a:latin typeface="Myriad Pro" pitchFamily="34" charset="0"/>
              </a:rPr>
              <a:t>facebook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Добавлять новые 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“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ненаблюдаемые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”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переменные вроде долгосрочного уровня и сезонности</a:t>
            </a:r>
            <a:endParaRPr lang="en-US" sz="2400" dirty="0">
              <a:solidFill>
                <a:srgbClr val="373737"/>
              </a:solidFill>
              <a:latin typeface="Myriad Pro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Включать в модели экзогенные переменные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Те модели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которые мы рассмотрели – частный случай моделей пространства-состояния (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state-space models)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71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8516A"/>
                </a:solidFill>
              </a:rPr>
              <a:t>AR(p) </a:t>
            </a:r>
            <a:r>
              <a:rPr lang="ru-RU" sz="3200" b="1" dirty="0">
                <a:solidFill>
                  <a:srgbClr val="28516A"/>
                </a:solidFill>
              </a:rPr>
              <a:t> (авторегрессия)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DF7D028-0FD6-544F-9157-1FB2B578C594}"/>
                  </a:ext>
                </a:extLst>
              </p:cNvPr>
              <p:cNvSpPr/>
              <p:nvPr/>
            </p:nvSpPr>
            <p:spPr>
              <a:xfrm>
                <a:off x="2627784" y="771828"/>
                <a:ext cx="2527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DF7D028-0FD6-544F-9157-1FB2B578C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771828"/>
                <a:ext cx="2527167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3E851EA-76B8-DC45-92A8-42C086006027}"/>
                  </a:ext>
                </a:extLst>
              </p:cNvPr>
              <p:cNvSpPr/>
              <p:nvPr/>
            </p:nvSpPr>
            <p:spPr>
              <a:xfrm>
                <a:off x="2627784" y="1240265"/>
                <a:ext cx="6200095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3E851EA-76B8-DC45-92A8-42C086006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1240265"/>
                <a:ext cx="6200095" cy="490199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04BAE86F-3E81-F942-A4FF-CC33635B8F94}"/>
                  </a:ext>
                </a:extLst>
              </p:cNvPr>
              <p:cNvSpPr/>
              <p:nvPr/>
            </p:nvSpPr>
            <p:spPr>
              <a:xfrm>
                <a:off x="2699792" y="1738752"/>
                <a:ext cx="4104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04BAE86F-3E81-F942-A4FF-CC33635B8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1738752"/>
                <a:ext cx="4104906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C39573C-2EF6-5C4D-ACF8-8ABDB6E03F0B}"/>
                  </a:ext>
                </a:extLst>
              </p:cNvPr>
              <p:cNvSpPr/>
              <p:nvPr/>
            </p:nvSpPr>
            <p:spPr>
              <a:xfrm>
                <a:off x="2726141" y="2208705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/>
                  <a:t>стационарный процесс</a:t>
                </a: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C39573C-2EF6-5C4D-ACF8-8ABDB6E03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141" y="2208705"/>
                <a:ext cx="3960700" cy="461665"/>
              </a:xfrm>
              <a:prstGeom prst="rect">
                <a:avLst/>
              </a:prstGeom>
              <a:blipFill>
                <a:blip r:embed="rId7"/>
                <a:stretch>
                  <a:fillRect l="-319" t="-10526" r="-1278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Овал 7">
            <a:extLst>
              <a:ext uri="{FF2B5EF4-FFF2-40B4-BE49-F238E27FC236}">
                <a16:creationId xmlns:a16="http://schemas.microsoft.com/office/drawing/2014/main" id="{978EF5D0-7B88-F340-AAEF-D00F39D8B5B7}"/>
              </a:ext>
            </a:extLst>
          </p:cNvPr>
          <p:cNvSpPr/>
          <p:nvPr/>
        </p:nvSpPr>
        <p:spPr>
          <a:xfrm>
            <a:off x="966095" y="178928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10">
                <a:extLst>
                  <a:ext uri="{FF2B5EF4-FFF2-40B4-BE49-F238E27FC236}">
                    <a16:creationId xmlns:a16="http://schemas.microsoft.com/office/drawing/2014/main" id="{237C58BF-10D4-CD41-9D14-4BEAB411E6F2}"/>
                  </a:ext>
                </a:extLst>
              </p:cNvPr>
              <p:cNvSpPr/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10">
                <a:extLst>
                  <a:ext uri="{FF2B5EF4-FFF2-40B4-BE49-F238E27FC236}">
                    <a16:creationId xmlns:a16="http://schemas.microsoft.com/office/drawing/2014/main" id="{237C58BF-10D4-CD41-9D14-4BEAB411E6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016898"/>
                <a:ext cx="763222" cy="400110"/>
              </a:xfrm>
              <a:prstGeom prst="rect">
                <a:avLst/>
              </a:prstGeom>
              <a:blipFill>
                <a:blip r:embed="rId8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Овал 11">
            <a:extLst>
              <a:ext uri="{FF2B5EF4-FFF2-40B4-BE49-F238E27FC236}">
                <a16:creationId xmlns:a16="http://schemas.microsoft.com/office/drawing/2014/main" id="{04461CBF-6E82-5C4E-9266-D7F1D5D36F08}"/>
              </a:ext>
            </a:extLst>
          </p:cNvPr>
          <p:cNvSpPr/>
          <p:nvPr/>
        </p:nvSpPr>
        <p:spPr>
          <a:xfrm>
            <a:off x="966095" y="2760177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12">
            <a:extLst>
              <a:ext uri="{FF2B5EF4-FFF2-40B4-BE49-F238E27FC236}">
                <a16:creationId xmlns:a16="http://schemas.microsoft.com/office/drawing/2014/main" id="{E5262C87-BE09-8E4E-8078-8B55567C836F}"/>
              </a:ext>
            </a:extLst>
          </p:cNvPr>
          <p:cNvSpPr/>
          <p:nvPr/>
        </p:nvSpPr>
        <p:spPr>
          <a:xfrm>
            <a:off x="966095" y="941375"/>
            <a:ext cx="655200" cy="655200"/>
          </a:xfrm>
          <a:prstGeom prst="ellipse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14">
            <a:extLst>
              <a:ext uri="{FF2B5EF4-FFF2-40B4-BE49-F238E27FC236}">
                <a16:creationId xmlns:a16="http://schemas.microsoft.com/office/drawing/2014/main" id="{7D2B81FD-B2A0-9240-8EBB-60121241D2A5}"/>
              </a:ext>
            </a:extLst>
          </p:cNvPr>
          <p:cNvSpPr/>
          <p:nvPr/>
        </p:nvSpPr>
        <p:spPr>
          <a:xfrm>
            <a:off x="2987824" y="3107152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16">
                <a:extLst>
                  <a:ext uri="{FF2B5EF4-FFF2-40B4-BE49-F238E27FC236}">
                    <a16:creationId xmlns:a16="http://schemas.microsoft.com/office/drawing/2014/main" id="{3C40EC2F-CA80-A44B-869D-35F3C4C4BE35}"/>
                  </a:ext>
                </a:extLst>
              </p:cNvPr>
              <p:cNvSpPr/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16">
                <a:extLst>
                  <a:ext uri="{FF2B5EF4-FFF2-40B4-BE49-F238E27FC236}">
                    <a16:creationId xmlns:a16="http://schemas.microsoft.com/office/drawing/2014/main" id="{3C40EC2F-CA80-A44B-869D-35F3C4C4B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6" y="1880665"/>
                <a:ext cx="763222" cy="400110"/>
              </a:xfrm>
              <a:prstGeom prst="rect">
                <a:avLst/>
              </a:prstGeom>
              <a:blipFill>
                <a:blip r:embed="rId9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17">
                <a:extLst>
                  <a:ext uri="{FF2B5EF4-FFF2-40B4-BE49-F238E27FC236}">
                    <a16:creationId xmlns:a16="http://schemas.microsoft.com/office/drawing/2014/main" id="{D9B823C8-C595-6840-B96E-539C39C53C74}"/>
                  </a:ext>
                </a:extLst>
              </p:cNvPr>
              <p:cNvSpPr/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17">
                <a:extLst>
                  <a:ext uri="{FF2B5EF4-FFF2-40B4-BE49-F238E27FC236}">
                    <a16:creationId xmlns:a16="http://schemas.microsoft.com/office/drawing/2014/main" id="{D9B823C8-C595-6840-B96E-539C39C53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04" y="2821039"/>
                <a:ext cx="773545" cy="423770"/>
              </a:xfrm>
              <a:prstGeom prst="rect">
                <a:avLst/>
              </a:prstGeom>
              <a:blipFill>
                <a:blip r:embed="rId10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18">
                <a:extLst>
                  <a:ext uri="{FF2B5EF4-FFF2-40B4-BE49-F238E27FC236}">
                    <a16:creationId xmlns:a16="http://schemas.microsoft.com/office/drawing/2014/main" id="{8927927B-606C-7D47-8535-3210E17E458E}"/>
                  </a:ext>
                </a:extLst>
              </p:cNvPr>
              <p:cNvSpPr/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0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2000" dirty="0">
                  <a:solidFill>
                    <a:srgbClr val="B30159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18">
                <a:extLst>
                  <a:ext uri="{FF2B5EF4-FFF2-40B4-BE49-F238E27FC236}">
                    <a16:creationId xmlns:a16="http://schemas.microsoft.com/office/drawing/2014/main" id="{8927927B-606C-7D47-8535-3210E17E4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3" y="2345544"/>
                <a:ext cx="43473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Овал 19">
            <a:extLst>
              <a:ext uri="{FF2B5EF4-FFF2-40B4-BE49-F238E27FC236}">
                <a16:creationId xmlns:a16="http://schemas.microsoft.com/office/drawing/2014/main" id="{D951A77C-9D6C-2C4E-8A0E-922E5B6D7B7A}"/>
              </a:ext>
            </a:extLst>
          </p:cNvPr>
          <p:cNvSpPr/>
          <p:nvPr/>
        </p:nvSpPr>
        <p:spPr>
          <a:xfrm>
            <a:off x="966095" y="3614699"/>
            <a:ext cx="655200" cy="655200"/>
          </a:xfrm>
          <a:prstGeom prst="ellipse">
            <a:avLst/>
          </a:prstGeom>
          <a:noFill/>
          <a:ln w="38100">
            <a:solidFill>
              <a:srgbClr val="285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20">
                <a:extLst>
                  <a:ext uri="{FF2B5EF4-FFF2-40B4-BE49-F238E27FC236}">
                    <a16:creationId xmlns:a16="http://schemas.microsoft.com/office/drawing/2014/main" id="{6D723C38-5D65-144C-B8BD-B946FA1E20BA}"/>
                  </a:ext>
                </a:extLst>
              </p:cNvPr>
              <p:cNvSpPr/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20">
                <a:extLst>
                  <a:ext uri="{FF2B5EF4-FFF2-40B4-BE49-F238E27FC236}">
                    <a16:creationId xmlns:a16="http://schemas.microsoft.com/office/drawing/2014/main" id="{6D723C38-5D65-144C-B8BD-B946FA1E2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2" y="3715811"/>
                <a:ext cx="528927" cy="400110"/>
              </a:xfrm>
              <a:prstGeom prst="rect">
                <a:avLst/>
              </a:prstGeom>
              <a:blipFill>
                <a:blip r:embed="rId12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Прямая со стрелкой 22">
            <a:extLst>
              <a:ext uri="{FF2B5EF4-FFF2-40B4-BE49-F238E27FC236}">
                <a16:creationId xmlns:a16="http://schemas.microsoft.com/office/drawing/2014/main" id="{EB109549-1CDB-F441-8DB0-F6C04420E1DC}"/>
              </a:ext>
            </a:extLst>
          </p:cNvPr>
          <p:cNvCxnSpPr>
            <a:cxnSpLocks/>
            <a:stCxn id="31" idx="5"/>
            <a:endCxn id="33" idx="2"/>
          </p:cNvCxnSpPr>
          <p:nvPr/>
        </p:nvCxnSpPr>
        <p:spPr>
          <a:xfrm>
            <a:off x="1525343" y="1500623"/>
            <a:ext cx="1462481" cy="1934129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26">
            <a:extLst>
              <a:ext uri="{FF2B5EF4-FFF2-40B4-BE49-F238E27FC236}">
                <a16:creationId xmlns:a16="http://schemas.microsoft.com/office/drawing/2014/main" id="{9AF9EB22-4F20-1F47-8C69-9AD21D3DC952}"/>
              </a:ext>
            </a:extLst>
          </p:cNvPr>
          <p:cNvCxnSpPr>
            <a:cxnSpLocks/>
            <a:stCxn id="28" idx="5"/>
            <a:endCxn id="33" idx="2"/>
          </p:cNvCxnSpPr>
          <p:nvPr/>
        </p:nvCxnSpPr>
        <p:spPr>
          <a:xfrm>
            <a:off x="1525343" y="2348535"/>
            <a:ext cx="1462481" cy="1086217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31">
            <a:extLst>
              <a:ext uri="{FF2B5EF4-FFF2-40B4-BE49-F238E27FC236}">
                <a16:creationId xmlns:a16="http://schemas.microsoft.com/office/drawing/2014/main" id="{DADE6403-9A8B-ED4B-87DC-CB5DAB5422B0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1627593" y="3434752"/>
            <a:ext cx="1360231" cy="481116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36">
            <a:extLst>
              <a:ext uri="{FF2B5EF4-FFF2-40B4-BE49-F238E27FC236}">
                <a16:creationId xmlns:a16="http://schemas.microsoft.com/office/drawing/2014/main" id="{A14196C8-962C-2442-A64B-D211500B13FF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1632390" y="3107152"/>
            <a:ext cx="1355434" cy="327600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15">
                <a:extLst>
                  <a:ext uri="{FF2B5EF4-FFF2-40B4-BE49-F238E27FC236}">
                    <a16:creationId xmlns:a16="http://schemas.microsoft.com/office/drawing/2014/main" id="{92FABD06-EEC6-2342-AA35-EB41E21077DE}"/>
                  </a:ext>
                </a:extLst>
              </p:cNvPr>
              <p:cNvSpPr/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15">
                <a:extLst>
                  <a:ext uri="{FF2B5EF4-FFF2-40B4-BE49-F238E27FC236}">
                    <a16:creationId xmlns:a16="http://schemas.microsoft.com/office/drawing/2014/main" id="{92FABD06-EEC6-2342-AA35-EB41E2107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9" y="3214589"/>
                <a:ext cx="517962" cy="400110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51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4" name="applause.wav"/>
          </p:stSnd>
        </p:sndAc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2699792" y="2996952"/>
            <a:ext cx="4896544" cy="792088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defRPr sz="3200" b="1">
                <a:solidFill>
                  <a:srgbClr val="28516A"/>
                </a:solidFill>
              </a:defRPr>
            </a:lvl1pPr>
          </a:lstStyle>
          <a:p>
            <a:r>
              <a:rPr lang="ru-RU" altLang="ru-RU" dirty="0"/>
              <a:t>Векторные модели</a:t>
            </a:r>
          </a:p>
        </p:txBody>
      </p:sp>
    </p:spTree>
    <p:extLst>
      <p:ext uri="{BB962C8B-B14F-4D97-AF65-F5344CB8AC3E}">
        <p14:creationId xmlns:p14="http://schemas.microsoft.com/office/powerpoint/2010/main" val="82586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Несколько временных рядов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280920" cy="41044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Все модели</a:t>
            </a:r>
            <a:r>
              <a:rPr lang="en-US" dirty="0"/>
              <a:t>, </a:t>
            </a:r>
            <a:r>
              <a:rPr lang="ru-RU" dirty="0"/>
              <a:t>о которых мы говорили до этого</a:t>
            </a:r>
            <a:r>
              <a:rPr lang="en-US" dirty="0"/>
              <a:t>, </a:t>
            </a:r>
            <a:r>
              <a:rPr lang="ru-RU" dirty="0"/>
              <a:t>работают </a:t>
            </a:r>
            <a:br>
              <a:rPr lang="ru-RU" dirty="0"/>
            </a:br>
            <a:r>
              <a:rPr lang="ru-RU" dirty="0"/>
              <a:t>с одним рядом</a:t>
            </a:r>
          </a:p>
          <a:p>
            <a:r>
              <a:rPr lang="ru-RU" dirty="0"/>
              <a:t>В </a:t>
            </a:r>
            <a:r>
              <a:rPr lang="en-US" dirty="0"/>
              <a:t>ARIMA</a:t>
            </a:r>
            <a:r>
              <a:rPr lang="ru-RU" dirty="0"/>
              <a:t> в качестве экзогенной переменной можно добавлять значения другого ряда </a:t>
            </a:r>
          </a:p>
          <a:p>
            <a:r>
              <a:rPr lang="ru-RU" dirty="0"/>
              <a:t>Такая модель будет строить прогнозы только для основного ряда</a:t>
            </a:r>
          </a:p>
          <a:p>
            <a:r>
              <a:rPr lang="ru-RU" dirty="0"/>
              <a:t>Чтобы получать прогнозы сразу для обоих рядов</a:t>
            </a:r>
            <a:r>
              <a:rPr lang="en-US" dirty="0"/>
              <a:t>, </a:t>
            </a:r>
            <a:br>
              <a:rPr lang="ru-RU" dirty="0"/>
            </a:br>
            <a:r>
              <a:rPr lang="ru-RU" dirty="0"/>
              <a:t>нам нужно второе уравнение ⇒ векторные модели </a:t>
            </a:r>
          </a:p>
        </p:txBody>
      </p:sp>
    </p:spTree>
    <p:extLst>
      <p:ext uri="{BB962C8B-B14F-4D97-AF65-F5344CB8AC3E}">
        <p14:creationId xmlns:p14="http://schemas.microsoft.com/office/powerpoint/2010/main" val="98366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Векторная авторегрессия (</a:t>
            </a:r>
            <a:r>
              <a:rPr lang="en-US" sz="3200" b="1" dirty="0">
                <a:solidFill>
                  <a:srgbClr val="28516A"/>
                </a:solidFill>
              </a:rPr>
              <a:t>VAR)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63C221-0B1E-0F4E-B14B-693B2279E13A}"/>
                  </a:ext>
                </a:extLst>
              </p:cNvPr>
              <p:cNvSpPr txBox="1"/>
              <p:nvPr/>
            </p:nvSpPr>
            <p:spPr>
              <a:xfrm>
                <a:off x="1403648" y="2526291"/>
                <a:ext cx="571579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63C221-0B1E-0F4E-B14B-693B2279E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526291"/>
                <a:ext cx="5715795" cy="823815"/>
              </a:xfrm>
              <a:prstGeom prst="rect">
                <a:avLst/>
              </a:prstGeom>
              <a:blipFill>
                <a:blip r:embed="rId4"/>
                <a:stretch>
                  <a:fillRect l="-26386" t="-224242" r="-222" b="-3257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623C823F-A082-594F-9176-F9B8B0F80793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14401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Векторная авторегрессия – обобщение авторегрессии на несколько рядов</a:t>
            </a:r>
          </a:p>
          <a:p>
            <a:pPr marL="0" indent="0">
              <a:buNone/>
            </a:pPr>
            <a:r>
              <a:rPr lang="ru-RU" b="1" dirty="0">
                <a:solidFill>
                  <a:srgbClr val="28516A"/>
                </a:solidFill>
              </a:rPr>
              <a:t>Пример</a:t>
            </a:r>
            <a:r>
              <a:rPr lang="en-US" b="1" dirty="0">
                <a:solidFill>
                  <a:srgbClr val="28516A"/>
                </a:solidFill>
              </a:rPr>
              <a:t>: VAR(</a:t>
            </a:r>
            <a:r>
              <a:rPr lang="ru-RU" b="1" dirty="0">
                <a:solidFill>
                  <a:srgbClr val="28516A"/>
                </a:solidFill>
              </a:rPr>
              <a:t>1</a:t>
            </a:r>
            <a:r>
              <a:rPr lang="en-US" b="1" dirty="0">
                <a:solidFill>
                  <a:srgbClr val="28516A"/>
                </a:solidFill>
              </a:rPr>
              <a:t>)</a:t>
            </a:r>
            <a:endParaRPr lang="ru-RU" b="1" dirty="0">
              <a:solidFill>
                <a:srgbClr val="28516A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842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Векторная авторегрессия (</a:t>
            </a:r>
            <a:r>
              <a:rPr lang="en-US" sz="3200" b="1" dirty="0">
                <a:solidFill>
                  <a:srgbClr val="28516A"/>
                </a:solidFill>
              </a:rPr>
              <a:t>VAR)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FA87E7-60E2-0142-9A17-7E3683B5696A}"/>
                  </a:ext>
                </a:extLst>
              </p:cNvPr>
              <p:cNvSpPr txBox="1"/>
              <p:nvPr/>
            </p:nvSpPr>
            <p:spPr>
              <a:xfrm>
                <a:off x="1403648" y="2526291"/>
                <a:ext cx="571579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FA87E7-60E2-0142-9A17-7E3683B56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526291"/>
                <a:ext cx="5715795" cy="823815"/>
              </a:xfrm>
              <a:prstGeom prst="rect">
                <a:avLst/>
              </a:prstGeom>
              <a:blipFill>
                <a:blip r:embed="rId4"/>
                <a:stretch>
                  <a:fillRect l="-26386" t="-224242" r="-222" b="-3257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Овал 4">
            <a:extLst>
              <a:ext uri="{FF2B5EF4-FFF2-40B4-BE49-F238E27FC236}">
                <a16:creationId xmlns:a16="http://schemas.microsoft.com/office/drawing/2014/main" id="{C8B9EFC8-5CB1-2348-B373-C081D43384B7}"/>
              </a:ext>
            </a:extLst>
          </p:cNvPr>
          <p:cNvSpPr/>
          <p:nvPr/>
        </p:nvSpPr>
        <p:spPr>
          <a:xfrm>
            <a:off x="5317780" y="2447283"/>
            <a:ext cx="982412" cy="1015281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845B2-2B9D-424E-9F62-B8295D3D0353}"/>
              </a:ext>
            </a:extLst>
          </p:cNvPr>
          <p:cNvSpPr txBox="1"/>
          <p:nvPr/>
        </p:nvSpPr>
        <p:spPr>
          <a:xfrm>
            <a:off x="1331640" y="3630301"/>
            <a:ext cx="4104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В каждом уравнении есть запаздывания обоих рядов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22DAD22-DC7F-C947-A1BD-F1D14EC693A2}"/>
              </a:ext>
            </a:extLst>
          </p:cNvPr>
          <p:cNvSpPr/>
          <p:nvPr/>
        </p:nvSpPr>
        <p:spPr>
          <a:xfrm>
            <a:off x="6516216" y="2421941"/>
            <a:ext cx="675235" cy="1040624"/>
          </a:xfrm>
          <a:prstGeom prst="ellipse">
            <a:avLst/>
          </a:prstGeom>
          <a:solidFill>
            <a:srgbClr val="51ADA1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1ADA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F4BE83F-ED2A-E94F-9877-E5893649BA11}"/>
              </a:ext>
            </a:extLst>
          </p:cNvPr>
          <p:cNvSpPr/>
          <p:nvPr/>
        </p:nvSpPr>
        <p:spPr>
          <a:xfrm>
            <a:off x="5162377" y="3625428"/>
            <a:ext cx="3914132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51ADA1"/>
                </a:solidFill>
              </a:rPr>
              <a:t>К каждому уравнению добавляются свои случайные  ошибки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24132C0E-5208-3245-A5C5-F86EC37618EF}"/>
              </a:ext>
            </a:extLst>
          </p:cNvPr>
          <p:cNvSpPr/>
          <p:nvPr/>
        </p:nvSpPr>
        <p:spPr>
          <a:xfrm>
            <a:off x="3589588" y="2447284"/>
            <a:ext cx="982412" cy="1015281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Содержимое 2">
            <a:extLst>
              <a:ext uri="{FF2B5EF4-FFF2-40B4-BE49-F238E27FC236}">
                <a16:creationId xmlns:a16="http://schemas.microsoft.com/office/drawing/2014/main" id="{FE6FD25F-8FE4-6845-A640-2AA7CFDF053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14401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Векторная авторегрессия – обобщение авторегрессии на несколько рядов</a:t>
            </a:r>
          </a:p>
          <a:p>
            <a:pPr marL="0" indent="0">
              <a:buNone/>
            </a:pPr>
            <a:r>
              <a:rPr lang="ru-RU" b="1" dirty="0">
                <a:solidFill>
                  <a:srgbClr val="28516A"/>
                </a:solidFill>
              </a:rPr>
              <a:t>Пример</a:t>
            </a:r>
            <a:r>
              <a:rPr lang="en-US" b="1" dirty="0">
                <a:solidFill>
                  <a:srgbClr val="28516A"/>
                </a:solidFill>
              </a:rPr>
              <a:t>: VAR(</a:t>
            </a:r>
            <a:r>
              <a:rPr lang="ru-RU" b="1" dirty="0">
                <a:solidFill>
                  <a:srgbClr val="28516A"/>
                </a:solidFill>
              </a:rPr>
              <a:t>1</a:t>
            </a:r>
            <a:r>
              <a:rPr lang="en-US" b="1" dirty="0">
                <a:solidFill>
                  <a:srgbClr val="28516A"/>
                </a:solidFill>
              </a:rPr>
              <a:t>)</a:t>
            </a:r>
            <a:endParaRPr lang="ru-RU" b="1" dirty="0">
              <a:solidFill>
                <a:srgbClr val="28516A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539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Векторная авторегрессия (</a:t>
            </a:r>
            <a:r>
              <a:rPr lang="en-US" sz="3200" b="1" dirty="0">
                <a:solidFill>
                  <a:srgbClr val="28516A"/>
                </a:solidFill>
              </a:rPr>
              <a:t>VAR)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FA87E7-60E2-0142-9A17-7E3683B5696A}"/>
                  </a:ext>
                </a:extLst>
              </p:cNvPr>
              <p:cNvSpPr txBox="1"/>
              <p:nvPr/>
            </p:nvSpPr>
            <p:spPr>
              <a:xfrm>
                <a:off x="1403648" y="2526291"/>
                <a:ext cx="571579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FA87E7-60E2-0142-9A17-7E3683B56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526291"/>
                <a:ext cx="5715795" cy="823815"/>
              </a:xfrm>
              <a:prstGeom prst="rect">
                <a:avLst/>
              </a:prstGeom>
              <a:blipFill>
                <a:blip r:embed="rId4"/>
                <a:stretch>
                  <a:fillRect l="-26386" t="-224242" r="-222" b="-32575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5287B5E-FFB6-2F44-8644-B8F6633C1B51}"/>
                  </a:ext>
                </a:extLst>
              </p:cNvPr>
              <p:cNvSpPr/>
              <p:nvPr/>
            </p:nvSpPr>
            <p:spPr>
              <a:xfrm>
                <a:off x="1403648" y="3563917"/>
                <a:ext cx="1739129" cy="7373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5287B5E-FFB6-2F44-8644-B8F6633C1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3563917"/>
                <a:ext cx="1739129" cy="737381"/>
              </a:xfrm>
              <a:prstGeom prst="rect">
                <a:avLst/>
              </a:prstGeom>
              <a:blipFill>
                <a:blip r:embed="rId5"/>
                <a:stretch>
                  <a:fillRect b="-118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0B8FEC23-A1A8-B24D-B540-21C1A65D2D46}"/>
                  </a:ext>
                </a:extLst>
              </p:cNvPr>
              <p:cNvSpPr/>
              <p:nvPr/>
            </p:nvSpPr>
            <p:spPr>
              <a:xfrm>
                <a:off x="3213311" y="3563916"/>
                <a:ext cx="2258503" cy="707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0B8FEC23-A1A8-B24D-B540-21C1A65D2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311" y="3563916"/>
                <a:ext cx="2258503" cy="707117"/>
              </a:xfrm>
              <a:prstGeom prst="rect">
                <a:avLst/>
              </a:prstGeom>
              <a:blipFill>
                <a:blip r:embed="rId6"/>
                <a:stretch>
                  <a:fillRect t="-10526" b="-157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6ED643C-9811-7C43-8846-E357ECEB2FCA}"/>
                  </a:ext>
                </a:extLst>
              </p:cNvPr>
              <p:cNvSpPr/>
              <p:nvPr/>
            </p:nvSpPr>
            <p:spPr>
              <a:xfrm>
                <a:off x="5471814" y="3518801"/>
                <a:ext cx="1770548" cy="737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6ED643C-9811-7C43-8846-E357ECEB2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814" y="3518801"/>
                <a:ext cx="1770548" cy="737510"/>
              </a:xfrm>
              <a:prstGeom prst="rect">
                <a:avLst/>
              </a:prstGeom>
              <a:blipFill>
                <a:blip r:embed="rId7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39BF6544-861D-1B4E-AFE7-683F4DC72F4F}"/>
                  </a:ext>
                </a:extLst>
              </p:cNvPr>
              <p:cNvSpPr/>
              <p:nvPr/>
            </p:nvSpPr>
            <p:spPr>
              <a:xfrm>
                <a:off x="2776043" y="4592035"/>
                <a:ext cx="31330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39BF6544-861D-1B4E-AFE7-683F4DC72F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043" y="4592035"/>
                <a:ext cx="3133037" cy="461665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927B4DA-7B0D-E940-8473-145FB141D7D5}"/>
              </a:ext>
            </a:extLst>
          </p:cNvPr>
          <p:cNvSpPr txBox="1"/>
          <p:nvPr/>
        </p:nvSpPr>
        <p:spPr>
          <a:xfrm>
            <a:off x="2211344" y="5344437"/>
            <a:ext cx="4932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Можно переписать систему в более удобном матричном виде</a:t>
            </a:r>
          </a:p>
        </p:txBody>
      </p:sp>
      <p:sp>
        <p:nvSpPr>
          <p:cNvPr id="10" name="Содержимое 2">
            <a:extLst>
              <a:ext uri="{FF2B5EF4-FFF2-40B4-BE49-F238E27FC236}">
                <a16:creationId xmlns:a16="http://schemas.microsoft.com/office/drawing/2014/main" id="{F77CE4D3-C543-5E4A-8D17-BA3650C696CC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14401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Векторная авторегрессия – обобщение авторегрессии на несколько рядов</a:t>
            </a:r>
          </a:p>
          <a:p>
            <a:pPr marL="0" indent="0">
              <a:buNone/>
            </a:pPr>
            <a:r>
              <a:rPr lang="ru-RU" b="1" dirty="0">
                <a:solidFill>
                  <a:srgbClr val="28516A"/>
                </a:solidFill>
              </a:rPr>
              <a:t>Пример</a:t>
            </a:r>
            <a:r>
              <a:rPr lang="en-US" b="1" dirty="0">
                <a:solidFill>
                  <a:srgbClr val="28516A"/>
                </a:solidFill>
              </a:rPr>
              <a:t>: VAR(</a:t>
            </a:r>
            <a:r>
              <a:rPr lang="ru-RU" b="1" dirty="0">
                <a:solidFill>
                  <a:srgbClr val="28516A"/>
                </a:solidFill>
              </a:rPr>
              <a:t>1</a:t>
            </a:r>
            <a:r>
              <a:rPr lang="en-US" b="1" dirty="0">
                <a:solidFill>
                  <a:srgbClr val="28516A"/>
                </a:solidFill>
              </a:rPr>
              <a:t>)</a:t>
            </a:r>
            <a:endParaRPr lang="ru-RU" b="1" dirty="0">
              <a:solidFill>
                <a:srgbClr val="28516A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257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9" name="applause.wav"/>
          </p:stSnd>
        </p:sndAc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Векторная авторегрессия (</a:t>
            </a:r>
            <a:r>
              <a:rPr lang="en-US" sz="3200" b="1" dirty="0">
                <a:solidFill>
                  <a:srgbClr val="28516A"/>
                </a:solidFill>
              </a:rPr>
              <a:t>VAR)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14401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Векторная авторегрессия – обобщение авторегрессии на несколько рядов</a:t>
            </a:r>
          </a:p>
          <a:p>
            <a:pPr marL="0" indent="0">
              <a:buNone/>
            </a:pPr>
            <a:r>
              <a:rPr lang="ru-RU" b="1" dirty="0">
                <a:solidFill>
                  <a:srgbClr val="28516A"/>
                </a:solidFill>
              </a:rPr>
              <a:t>Пример</a:t>
            </a:r>
            <a:r>
              <a:rPr lang="en-US" b="1" dirty="0">
                <a:solidFill>
                  <a:srgbClr val="28516A"/>
                </a:solidFill>
              </a:rPr>
              <a:t>: VAR(</a:t>
            </a:r>
            <a:r>
              <a:rPr lang="ru-RU" b="1" dirty="0">
                <a:solidFill>
                  <a:srgbClr val="28516A"/>
                </a:solidFill>
              </a:rPr>
              <a:t>1</a:t>
            </a:r>
            <a:r>
              <a:rPr lang="en-US" b="1" dirty="0">
                <a:solidFill>
                  <a:srgbClr val="28516A"/>
                </a:solidFill>
              </a:rPr>
              <a:t>)</a:t>
            </a:r>
            <a:endParaRPr lang="ru-RU" b="1" dirty="0">
              <a:solidFill>
                <a:srgbClr val="28516A"/>
              </a:solidFill>
            </a:endParaRPr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39BF6544-861D-1B4E-AFE7-683F4DC72F4F}"/>
                  </a:ext>
                </a:extLst>
              </p:cNvPr>
              <p:cNvSpPr/>
              <p:nvPr/>
            </p:nvSpPr>
            <p:spPr>
              <a:xfrm>
                <a:off x="2627784" y="2302252"/>
                <a:ext cx="31330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39BF6544-861D-1B4E-AFE7-683F4DC72F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2302252"/>
                <a:ext cx="3133037" cy="46166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4E75C4C-13D9-A74D-BB1B-76E2A3D4B8A4}"/>
                  </a:ext>
                </a:extLst>
              </p:cNvPr>
              <p:cNvSpPr/>
              <p:nvPr/>
            </p:nvSpPr>
            <p:spPr>
              <a:xfrm>
                <a:off x="2644564" y="2787805"/>
                <a:ext cx="23312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4E75C4C-13D9-A74D-BB1B-76E2A3D4B8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564" y="2787805"/>
                <a:ext cx="2331279" cy="461665"/>
              </a:xfrm>
              <a:prstGeom prst="rect">
                <a:avLst/>
              </a:prstGeom>
              <a:blipFill>
                <a:blip r:embed="rId5"/>
                <a:stretch>
                  <a:fillRect r="-543" b="-1891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3B98F1E-F515-D14C-BDFE-09585BAB84E9}"/>
                  </a:ext>
                </a:extLst>
              </p:cNvPr>
              <p:cNvSpPr/>
              <p:nvPr/>
            </p:nvSpPr>
            <p:spPr>
              <a:xfrm>
                <a:off x="2673658" y="3640273"/>
                <a:ext cx="41731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3B98F1E-F515-D14C-BDFE-09585BAB8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658" y="3640273"/>
                <a:ext cx="4173194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EB07995-D304-8346-BEC3-DDC7A0367338}"/>
                  </a:ext>
                </a:extLst>
              </p:cNvPr>
              <p:cNvSpPr/>
              <p:nvPr/>
            </p:nvSpPr>
            <p:spPr>
              <a:xfrm>
                <a:off x="2680450" y="3214039"/>
                <a:ext cx="3960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стационарный процесс</a:t>
                </a: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EB07995-D304-8346-BEC3-DDC7A0367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450" y="3214039"/>
                <a:ext cx="3960700" cy="461665"/>
              </a:xfrm>
              <a:prstGeom prst="rect">
                <a:avLst/>
              </a:prstGeom>
              <a:blipFill>
                <a:blip r:embed="rId7"/>
                <a:stretch>
                  <a:fillRect l="-321" t="-7895" r="-1603" b="-289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290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Векторная модели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14401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Векторные модели по аналогии с одномерными тоже можно усложнять 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968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 устроен мир и что будет завтра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920880" cy="14401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Мы с вами сконцентрировались на прогнозировании </a:t>
            </a:r>
          </a:p>
          <a:p>
            <a:r>
              <a:rPr lang="ru-RU" dirty="0"/>
              <a:t>Однако для временных рядов также можно пытаться искать ответ на вопрос </a:t>
            </a:r>
            <a:r>
              <a:rPr lang="en-US" dirty="0"/>
              <a:t>“</a:t>
            </a:r>
            <a:r>
              <a:rPr lang="ru-RU" dirty="0"/>
              <a:t>Как устроен мир</a:t>
            </a:r>
            <a:r>
              <a:rPr lang="en-US" dirty="0"/>
              <a:t>?”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781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Причинность по </a:t>
            </a:r>
            <a:r>
              <a:rPr lang="ru-RU" sz="3200" b="1" dirty="0" err="1">
                <a:solidFill>
                  <a:srgbClr val="28516A"/>
                </a:solidFill>
              </a:rPr>
              <a:t>Грейнджеру</a:t>
            </a:r>
            <a:endParaRPr lang="ru-RU" sz="3200" b="1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FC9CFE-6CDD-824B-836F-9EA1B03EFE46}"/>
                  </a:ext>
                </a:extLst>
              </p:cNvPr>
              <p:cNvSpPr txBox="1"/>
              <p:nvPr/>
            </p:nvSpPr>
            <p:spPr>
              <a:xfrm>
                <a:off x="1403648" y="1124744"/>
                <a:ext cx="571579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FC9CFE-6CDD-824B-836F-9EA1B03EF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124744"/>
                <a:ext cx="5715795" cy="823815"/>
              </a:xfrm>
              <a:prstGeom prst="rect">
                <a:avLst/>
              </a:prstGeom>
              <a:blipFill>
                <a:blip r:embed="rId4"/>
                <a:stretch>
                  <a:fillRect l="-26386" t="-224242" r="-222" b="-3242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48211C-4C3E-8642-A0BD-9A5AC19D693B}"/>
              </a:ext>
            </a:extLst>
          </p:cNvPr>
          <p:cNvSpPr txBox="1"/>
          <p:nvPr/>
        </p:nvSpPr>
        <p:spPr>
          <a:xfrm>
            <a:off x="2967024" y="2276872"/>
            <a:ext cx="4104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Что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если этот коэффициент нулевой</a:t>
            </a:r>
            <a:r>
              <a:rPr lang="en-US" sz="2400" dirty="0">
                <a:solidFill>
                  <a:srgbClr val="C0504D"/>
                </a:solidFill>
              </a:rPr>
              <a:t>?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C55B660D-4D6E-834F-9D5E-FB4E65788E5F}"/>
              </a:ext>
            </a:extLst>
          </p:cNvPr>
          <p:cNvSpPr/>
          <p:nvPr/>
        </p:nvSpPr>
        <p:spPr>
          <a:xfrm>
            <a:off x="4708066" y="1106013"/>
            <a:ext cx="622372" cy="585846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272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Причинность </a:t>
            </a:r>
            <a:r>
              <a:rPr lang="ru-RU" sz="3200" b="1">
                <a:solidFill>
                  <a:srgbClr val="28516A"/>
                </a:solidFill>
              </a:rPr>
              <a:t>по Грейнджеру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11" name="Содержимое 2">
            <a:extLst>
              <a:ext uri="{FF2B5EF4-FFF2-40B4-BE49-F238E27FC236}">
                <a16:creationId xmlns:a16="http://schemas.microsoft.com/office/drawing/2014/main" id="{37B0890D-5DE7-A543-8C07-68BA9F77BF11}"/>
              </a:ext>
            </a:extLst>
          </p:cNvPr>
          <p:cNvSpPr txBox="1">
            <a:spLocks/>
          </p:cNvSpPr>
          <p:nvPr/>
        </p:nvSpPr>
        <p:spPr>
          <a:xfrm>
            <a:off x="899592" y="3437442"/>
            <a:ext cx="7508285" cy="28357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endParaRPr lang="ru-RU" sz="2400" dirty="0">
              <a:solidFill>
                <a:srgbClr val="5C5B5C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A51472-6666-204D-83E6-F1211DEFB331}"/>
                  </a:ext>
                </a:extLst>
              </p:cNvPr>
              <p:cNvSpPr txBox="1"/>
              <p:nvPr/>
            </p:nvSpPr>
            <p:spPr>
              <a:xfrm>
                <a:off x="1403648" y="1124744"/>
                <a:ext cx="571579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A51472-6666-204D-83E6-F1211DEFB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124744"/>
                <a:ext cx="5715795" cy="823815"/>
              </a:xfrm>
              <a:prstGeom prst="rect">
                <a:avLst/>
              </a:prstGeom>
              <a:blipFill>
                <a:blip r:embed="rId4"/>
                <a:stretch>
                  <a:fillRect l="-26386" t="-224242" r="-222" b="-3242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Овал 9">
            <a:extLst>
              <a:ext uri="{FF2B5EF4-FFF2-40B4-BE49-F238E27FC236}">
                <a16:creationId xmlns:a16="http://schemas.microsoft.com/office/drawing/2014/main" id="{D473D57F-E40A-2B4D-B09F-3D3C2D0AB96C}"/>
              </a:ext>
            </a:extLst>
          </p:cNvPr>
          <p:cNvSpPr/>
          <p:nvPr/>
        </p:nvSpPr>
        <p:spPr>
          <a:xfrm>
            <a:off x="3544435" y="1484783"/>
            <a:ext cx="1008112" cy="481699"/>
          </a:xfrm>
          <a:prstGeom prst="ellipse">
            <a:avLst/>
          </a:prstGeom>
          <a:solidFill>
            <a:srgbClr val="C0504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50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2">
                <a:extLst>
                  <a:ext uri="{FF2B5EF4-FFF2-40B4-BE49-F238E27FC236}">
                    <a16:creationId xmlns:a16="http://schemas.microsoft.com/office/drawing/2014/main" id="{1FA0C48F-106C-0043-863C-BBF158585583}"/>
                  </a:ext>
                </a:extLst>
              </p:cNvPr>
              <p:cNvSpPr/>
              <p:nvPr/>
            </p:nvSpPr>
            <p:spPr>
              <a:xfrm>
                <a:off x="1475656" y="2204864"/>
                <a:ext cx="5760640" cy="863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C0504D"/>
                    </a:solidFill>
                  </a:rPr>
                  <a:t>Предыдущее 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влияет на текущее 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srgbClr val="C0504D"/>
                    </a:solidFill>
                  </a:rPr>
                  <a:t> но не наоборот </a:t>
                </a:r>
              </a:p>
            </p:txBody>
          </p:sp>
        </mc:Choice>
        <mc:Fallback xmlns="">
          <p:sp>
            <p:nvSpPr>
              <p:cNvPr id="9" name="Прямоугольник 2">
                <a:extLst>
                  <a:ext uri="{FF2B5EF4-FFF2-40B4-BE49-F238E27FC236}">
                    <a16:creationId xmlns:a16="http://schemas.microsoft.com/office/drawing/2014/main" id="{1FA0C48F-106C-0043-863C-BBF1585855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204864"/>
                <a:ext cx="5760640" cy="863441"/>
              </a:xfrm>
              <a:prstGeom prst="rect">
                <a:avLst/>
              </a:prstGeom>
              <a:blipFill>
                <a:blip r:embed="rId5"/>
                <a:stretch>
                  <a:fillRect t="-4348" b="-1594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1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Custom 4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0058A9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5240</Words>
  <Application>Microsoft Macintosh PowerPoint</Application>
  <PresentationFormat>On-screen Show (4:3)</PresentationFormat>
  <Paragraphs>999</Paragraphs>
  <Slides>129</Slides>
  <Notes>129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6" baseType="lpstr">
      <vt:lpstr>Arial</vt:lpstr>
      <vt:lpstr>Calibri</vt:lpstr>
      <vt:lpstr>Cambria Math</vt:lpstr>
      <vt:lpstr>DIN Alternate Bold</vt:lpstr>
      <vt:lpstr>Myriad Pro</vt:lpstr>
      <vt:lpstr>Zapf Dingbats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Filipp Ulyankin</cp:lastModifiedBy>
  <cp:revision>1876</cp:revision>
  <dcterms:created xsi:type="dcterms:W3CDTF">2005-01-01T07:06:31Z</dcterms:created>
  <dcterms:modified xsi:type="dcterms:W3CDTF">2021-02-15T17:29:26Z</dcterms:modified>
</cp:coreProperties>
</file>